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75" r:id="rId2"/>
    <p:sldId id="276" r:id="rId3"/>
    <p:sldId id="277" r:id="rId4"/>
    <p:sldId id="292" r:id="rId5"/>
    <p:sldId id="293" r:id="rId6"/>
    <p:sldId id="278" r:id="rId7"/>
    <p:sldId id="307" r:id="rId8"/>
    <p:sldId id="306" r:id="rId9"/>
    <p:sldId id="308" r:id="rId10"/>
    <p:sldId id="309" r:id="rId11"/>
    <p:sldId id="310" r:id="rId12"/>
    <p:sldId id="311" r:id="rId13"/>
    <p:sldId id="312" r:id="rId14"/>
    <p:sldId id="313" r:id="rId15"/>
    <p:sldId id="314" r:id="rId16"/>
    <p:sldId id="315" r:id="rId17"/>
    <p:sldId id="316" r:id="rId18"/>
    <p:sldId id="317" r:id="rId19"/>
    <p:sldId id="319" r:id="rId20"/>
    <p:sldId id="318" r:id="rId21"/>
  </p:sldIdLst>
  <p:sldSz cx="9144000" cy="5143500" type="screen16x9"/>
  <p:notesSz cx="6858000" cy="91440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EF7129"/>
    <a:srgbClr val="5D5F65"/>
    <a:srgbClr val="773489"/>
    <a:srgbClr val="E7F1DF"/>
    <a:srgbClr val="50A13A"/>
    <a:srgbClr val="70BB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3" autoAdjust="0"/>
    <p:restoredTop sz="94660"/>
  </p:normalViewPr>
  <p:slideViewPr>
    <p:cSldViewPr snapToGrid="0" snapToObjects="1">
      <p:cViewPr varScale="1">
        <p:scale>
          <a:sx n="114" d="100"/>
          <a:sy n="114" d="100"/>
        </p:scale>
        <p:origin x="126" y="204"/>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0"/>
    </p:cViewPr>
  </p:sorterViewPr>
  <p:notesViewPr>
    <p:cSldViewPr snapToGrid="0" snapToObjects="1">
      <p:cViewPr varScale="1">
        <p:scale>
          <a:sx n="107" d="100"/>
          <a:sy n="107" d="100"/>
        </p:scale>
        <p:origin x="-4152"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9B35056-34D6-D245-92E2-4845871A3459}" type="datetimeFigureOut">
              <a:rPr lang="en-US" smtClean="0"/>
              <a:t>10/7/2020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FA175B-0E94-D144-9F11-411EA1F39DD4}" type="slidenum">
              <a:rPr lang="en-US" smtClean="0"/>
              <a:t>‹#›</a:t>
            </a:fld>
            <a:endParaRPr lang="en-US"/>
          </a:p>
        </p:txBody>
      </p:sp>
    </p:spTree>
    <p:extLst>
      <p:ext uri="{BB962C8B-B14F-4D97-AF65-F5344CB8AC3E}">
        <p14:creationId xmlns:p14="http://schemas.microsoft.com/office/powerpoint/2010/main" val="609328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CED31-FBE8-9140-A4E7-3481FBB8400A}" type="datetimeFigureOut">
              <a:rPr lang="en-US" smtClean="0"/>
              <a:t>10/7/2020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59ACAD-8253-2F4F-8970-5AEEE2BC330E}" type="slidenum">
              <a:rPr lang="en-US" smtClean="0"/>
              <a:t>‹#›</a:t>
            </a:fld>
            <a:endParaRPr lang="en-US"/>
          </a:p>
        </p:txBody>
      </p:sp>
    </p:spTree>
    <p:extLst>
      <p:ext uri="{BB962C8B-B14F-4D97-AF65-F5344CB8AC3E}">
        <p14:creationId xmlns:p14="http://schemas.microsoft.com/office/powerpoint/2010/main" val="19588104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59ACAD-8253-2F4F-8970-5AEEE2BC330E}" type="slidenum">
              <a:rPr lang="en-US" smtClean="0"/>
              <a:t>1</a:t>
            </a:fld>
            <a:endParaRPr lang="en-US"/>
          </a:p>
        </p:txBody>
      </p:sp>
    </p:spTree>
    <p:extLst>
      <p:ext uri="{BB962C8B-B14F-4D97-AF65-F5344CB8AC3E}">
        <p14:creationId xmlns:p14="http://schemas.microsoft.com/office/powerpoint/2010/main" val="201859808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emf"/><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292417"/>
            <a:ext cx="7772400" cy="1330951"/>
          </a:xfrm>
        </p:spPr>
        <p:txBody>
          <a:bodyPr tIns="0" bIns="0" anchor="b" anchorCtr="0">
            <a:normAutofit/>
          </a:bodyPr>
          <a:lstStyle>
            <a:lvl1pPr algn="ctr">
              <a:defRPr sz="40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hasCustomPrompt="1"/>
          </p:nvPr>
        </p:nvSpPr>
        <p:spPr>
          <a:xfrm>
            <a:off x="685800" y="2635456"/>
            <a:ext cx="7772400" cy="812788"/>
          </a:xfrm>
        </p:spPr>
        <p:txBody>
          <a:bodyPr tIns="0" bIns="0">
            <a:normAutofit/>
          </a:bodyPr>
          <a:lstStyle>
            <a:lvl1pPr marL="0" indent="0" algn="ctr">
              <a:lnSpc>
                <a:spcPct val="95000"/>
              </a:lnSpc>
              <a:buNone/>
              <a:defRPr sz="2800" b="0" i="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a:t>
            </a:r>
            <a:br>
              <a:rPr lang="en-US" dirty="0" smtClean="0"/>
            </a:br>
            <a:r>
              <a:rPr lang="en-US" dirty="0" smtClean="0"/>
              <a:t>subtitle style</a:t>
            </a:r>
            <a:endParaRPr lang="en-US" dirty="0"/>
          </a:p>
        </p:txBody>
      </p:sp>
      <p:pic>
        <p:nvPicPr>
          <p:cNvPr id="12" name="Picture 11" descr="CuevaDeOso-004.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365469" y="-61371"/>
            <a:ext cx="2168429" cy="1354566"/>
          </a:xfrm>
          <a:prstGeom prst="rect">
            <a:avLst/>
          </a:prstGeom>
        </p:spPr>
      </p:pic>
      <p:pic>
        <p:nvPicPr>
          <p:cNvPr id="13" name="Picture 12" descr="MB_GO_Event281_adj.jpg"/>
          <p:cNvPicPr>
            <a:picLocks noChangeAspect="1"/>
          </p:cNvPicPr>
          <p:nvPr userDrawn="1"/>
        </p:nvPicPr>
        <p:blipFill rotWithShape="1">
          <a:blip r:embed="rId3" cstate="print">
            <a:extLst>
              <a:ext uri="{28A0092B-C50C-407E-A947-70E740481C1C}">
                <a14:useLocalDpi xmlns:a14="http://schemas.microsoft.com/office/drawing/2010/main"/>
              </a:ext>
            </a:extLst>
          </a:blip>
          <a:srcRect l="-953"/>
          <a:stretch/>
        </p:blipFill>
        <p:spPr>
          <a:xfrm>
            <a:off x="2905865" y="-25573"/>
            <a:ext cx="1320778" cy="1310392"/>
          </a:xfrm>
          <a:prstGeom prst="rect">
            <a:avLst/>
          </a:prstGeom>
        </p:spPr>
      </p:pic>
      <p:pic>
        <p:nvPicPr>
          <p:cNvPr id="14" name="Picture 13" descr="CuevaDeOso-001.jpg"/>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6725284" y="3979717"/>
            <a:ext cx="2434894" cy="1243600"/>
          </a:xfrm>
          <a:prstGeom prst="rect">
            <a:avLst/>
          </a:prstGeom>
        </p:spPr>
      </p:pic>
      <p:pic>
        <p:nvPicPr>
          <p:cNvPr id="15" name="Picture 14" descr="PaintAndCoffee_169.jpg"/>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1" y="3979717"/>
            <a:ext cx="1260285" cy="1252728"/>
          </a:xfrm>
          <a:prstGeom prst="rect">
            <a:avLst/>
          </a:prstGeom>
        </p:spPr>
      </p:pic>
      <p:pic>
        <p:nvPicPr>
          <p:cNvPr id="16" name="Picture 15" descr="20160915-IMG_7759.jpg"/>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5743440" y="3979717"/>
            <a:ext cx="1235631" cy="1245683"/>
          </a:xfrm>
          <a:prstGeom prst="rect">
            <a:avLst/>
          </a:prstGeom>
        </p:spPr>
      </p:pic>
      <p:pic>
        <p:nvPicPr>
          <p:cNvPr id="18" name="Picture 17" descr="July2016-50.jpg"/>
          <p:cNvPicPr>
            <a:picLocks noChangeAspect="1"/>
          </p:cNvPicPr>
          <p:nvPr userDrawn="1"/>
        </p:nvPicPr>
        <p:blipFill rotWithShape="1">
          <a:blip r:embed="rId7" cstate="print">
            <a:extLst>
              <a:ext uri="{28A0092B-C50C-407E-A947-70E740481C1C}">
                <a14:useLocalDpi xmlns:a14="http://schemas.microsoft.com/office/drawing/2010/main"/>
              </a:ext>
            </a:extLst>
          </a:blip>
          <a:srcRect/>
          <a:stretch/>
        </p:blipFill>
        <p:spPr>
          <a:xfrm>
            <a:off x="6313479" y="-25573"/>
            <a:ext cx="1669657" cy="1310678"/>
          </a:xfrm>
          <a:prstGeom prst="rect">
            <a:avLst/>
          </a:prstGeom>
        </p:spPr>
      </p:pic>
      <p:pic>
        <p:nvPicPr>
          <p:cNvPr id="20" name="Picture 19" descr="IMG_1052untitled.jpg"/>
          <p:cNvPicPr>
            <a:picLocks noChangeAspect="1"/>
          </p:cNvPicPr>
          <p:nvPr userDrawn="1"/>
        </p:nvPicPr>
        <p:blipFill rotWithShape="1">
          <a:blip r:embed="rId8" cstate="print">
            <a:extLst>
              <a:ext uri="{28A0092B-C50C-407E-A947-70E740481C1C}">
                <a14:useLocalDpi xmlns:a14="http://schemas.microsoft.com/office/drawing/2010/main"/>
              </a:ext>
            </a:extLst>
          </a:blip>
          <a:srcRect/>
          <a:stretch/>
        </p:blipFill>
        <p:spPr>
          <a:xfrm>
            <a:off x="7948140" y="-25573"/>
            <a:ext cx="1212038" cy="1312475"/>
          </a:xfrm>
          <a:prstGeom prst="rect">
            <a:avLst/>
          </a:prstGeom>
        </p:spPr>
      </p:pic>
      <p:pic>
        <p:nvPicPr>
          <p:cNvPr id="21" name="Picture 20" descr="FenixJune2017_114.jpg"/>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1243363" y="3979717"/>
            <a:ext cx="2135948" cy="1252728"/>
          </a:xfrm>
          <a:prstGeom prst="rect">
            <a:avLst/>
          </a:prstGeom>
        </p:spPr>
      </p:pic>
      <p:pic>
        <p:nvPicPr>
          <p:cNvPr id="22" name="Picture 21" descr="DigiBus-v2.jpg"/>
          <p:cNvPicPr>
            <a:picLocks noChangeAspect="1"/>
          </p:cNvPicPr>
          <p:nvPr userDrawn="1"/>
        </p:nvPicPr>
        <p:blipFill rotWithShape="1">
          <a:blip r:embed="rId10" cstate="print">
            <a:extLst>
              <a:ext uri="{28A0092B-C50C-407E-A947-70E740481C1C}">
                <a14:useLocalDpi xmlns:a14="http://schemas.microsoft.com/office/drawing/2010/main"/>
              </a:ext>
            </a:extLst>
          </a:blip>
          <a:srcRect/>
          <a:stretch/>
        </p:blipFill>
        <p:spPr>
          <a:xfrm>
            <a:off x="0" y="-40445"/>
            <a:ext cx="1387623" cy="1325551"/>
          </a:xfrm>
          <a:prstGeom prst="rect">
            <a:avLst/>
          </a:prstGeom>
        </p:spPr>
      </p:pic>
      <p:sp>
        <p:nvSpPr>
          <p:cNvPr id="23" name="TextBox 22"/>
          <p:cNvSpPr txBox="1"/>
          <p:nvPr userDrawn="1"/>
        </p:nvSpPr>
        <p:spPr>
          <a:xfrm>
            <a:off x="2265018" y="-177955"/>
            <a:ext cx="184666" cy="369332"/>
          </a:xfrm>
          <a:prstGeom prst="rect">
            <a:avLst/>
          </a:prstGeom>
          <a:noFill/>
        </p:spPr>
        <p:txBody>
          <a:bodyPr wrap="none" rtlCol="0">
            <a:spAutoFit/>
          </a:bodyPr>
          <a:lstStyle/>
          <a:p>
            <a:endParaRPr lang="en-US" dirty="0"/>
          </a:p>
        </p:txBody>
      </p:sp>
      <p:pic>
        <p:nvPicPr>
          <p:cNvPr id="11" name="Picture 10" descr="Paseo55_set2_039_adj.jpg"/>
          <p:cNvPicPr>
            <a:picLocks noChangeAspect="1"/>
          </p:cNvPicPr>
          <p:nvPr userDrawn="1"/>
        </p:nvPicPr>
        <p:blipFill rotWithShape="1">
          <a:blip r:embed="rId11" cstate="print">
            <a:extLst>
              <a:ext uri="{28A0092B-C50C-407E-A947-70E740481C1C}">
                <a14:useLocalDpi xmlns:a14="http://schemas.microsoft.com/office/drawing/2010/main"/>
              </a:ext>
            </a:extLst>
          </a:blip>
          <a:srcRect/>
          <a:stretch/>
        </p:blipFill>
        <p:spPr>
          <a:xfrm>
            <a:off x="4218554" y="-25573"/>
            <a:ext cx="2103014" cy="1310678"/>
          </a:xfrm>
          <a:prstGeom prst="rect">
            <a:avLst/>
          </a:prstGeom>
        </p:spPr>
      </p:pic>
      <p:sp>
        <p:nvSpPr>
          <p:cNvPr id="26" name="Rectangle 25"/>
          <p:cNvSpPr/>
          <p:nvPr userDrawn="1"/>
        </p:nvSpPr>
        <p:spPr>
          <a:xfrm>
            <a:off x="0" y="1276350"/>
            <a:ext cx="9144000" cy="82296"/>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p:cNvSpPr/>
          <p:nvPr userDrawn="1"/>
        </p:nvSpPr>
        <p:spPr>
          <a:xfrm>
            <a:off x="0" y="3909771"/>
            <a:ext cx="9144000" cy="82296"/>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endParaRPr>
          </a:p>
        </p:txBody>
      </p:sp>
      <p:grpSp>
        <p:nvGrpSpPr>
          <p:cNvPr id="5" name="Group 4"/>
          <p:cNvGrpSpPr/>
          <p:nvPr userDrawn="1"/>
        </p:nvGrpSpPr>
        <p:grpSpPr>
          <a:xfrm>
            <a:off x="3004916" y="3726847"/>
            <a:ext cx="3030692" cy="1504560"/>
            <a:chOff x="3004916" y="3726847"/>
            <a:chExt cx="3030692" cy="1504560"/>
          </a:xfrm>
        </p:grpSpPr>
        <p:sp>
          <p:nvSpPr>
            <p:cNvPr id="7" name="Rectangle 6"/>
            <p:cNvSpPr/>
            <p:nvPr userDrawn="1"/>
          </p:nvSpPr>
          <p:spPr>
            <a:xfrm>
              <a:off x="3004916" y="3726847"/>
              <a:ext cx="3030692" cy="1504560"/>
            </a:xfrm>
            <a:prstGeom prst="rect">
              <a:avLst/>
            </a:prstGeom>
            <a:solidFill>
              <a:srgbClr val="70BB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pic>
          <p:nvPicPr>
            <p:cNvPr id="4" name="Picture 3" descr="FH_logoCentered_Rev.ai"/>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a:xfrm>
              <a:off x="3074313" y="3847956"/>
              <a:ext cx="2891898" cy="963966"/>
            </a:xfrm>
            <a:prstGeom prst="rect">
              <a:avLst/>
            </a:prstGeom>
          </p:spPr>
        </p:pic>
      </p:grpSp>
    </p:spTree>
    <p:extLst>
      <p:ext uri="{BB962C8B-B14F-4D97-AF65-F5344CB8AC3E}">
        <p14:creationId xmlns:p14="http://schemas.microsoft.com/office/powerpoint/2010/main" val="1233658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with Caption on Lef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846320"/>
          </a:xfrm>
          <a:solidFill>
            <a:schemeClr val="bg1">
              <a:lumMod val="85000"/>
            </a:schemeClr>
          </a:solidFill>
        </p:spPr>
        <p:txBody>
          <a:bodyPr/>
          <a:lstStyle/>
          <a:p>
            <a:r>
              <a:rPr lang="en-US" smtClean="0"/>
              <a:t>Click icon to add picture</a:t>
            </a:r>
            <a:endParaRPr lang="en-US" dirty="0"/>
          </a:p>
        </p:txBody>
      </p:sp>
      <p:sp>
        <p:nvSpPr>
          <p:cNvPr id="4" name="Title 1"/>
          <p:cNvSpPr>
            <a:spLocks noGrp="1"/>
          </p:cNvSpPr>
          <p:nvPr>
            <p:ph type="title"/>
          </p:nvPr>
        </p:nvSpPr>
        <p:spPr>
          <a:xfrm>
            <a:off x="0" y="1487715"/>
            <a:ext cx="1932214" cy="1805214"/>
          </a:xfrm>
          <a:solidFill>
            <a:srgbClr val="50A13A">
              <a:alpha val="80000"/>
            </a:srgbClr>
          </a:solidFill>
          <a:ln>
            <a:noFill/>
          </a:ln>
        </p:spPr>
        <p:txBody>
          <a:bodyPr wrap="square" lIns="274320" tIns="118872" rIns="274320" bIns="118872" anchor="ctr" anchorCtr="0">
            <a:normAutofit/>
          </a:bodyPr>
          <a:lstStyle>
            <a:lvl1pPr algn="r">
              <a:defRPr sz="18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357885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hoto Slide with Caption on Right">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846320"/>
          </a:xfrm>
          <a:solidFill>
            <a:schemeClr val="bg1">
              <a:lumMod val="85000"/>
            </a:schemeClr>
          </a:solidFill>
        </p:spPr>
        <p:txBody>
          <a:bodyPr/>
          <a:lstStyle/>
          <a:p>
            <a:r>
              <a:rPr lang="en-US" smtClean="0"/>
              <a:t>Click icon to add picture</a:t>
            </a:r>
            <a:endParaRPr lang="en-US" dirty="0"/>
          </a:p>
        </p:txBody>
      </p:sp>
      <p:sp>
        <p:nvSpPr>
          <p:cNvPr id="7" name="Title 1"/>
          <p:cNvSpPr>
            <a:spLocks noGrp="1"/>
          </p:cNvSpPr>
          <p:nvPr>
            <p:ph type="title"/>
          </p:nvPr>
        </p:nvSpPr>
        <p:spPr>
          <a:xfrm>
            <a:off x="7211786" y="1487715"/>
            <a:ext cx="1932214" cy="1805214"/>
          </a:xfrm>
          <a:solidFill>
            <a:srgbClr val="50A13A">
              <a:alpha val="80000"/>
            </a:srgbClr>
          </a:solidFill>
          <a:ln>
            <a:noFill/>
          </a:ln>
        </p:spPr>
        <p:txBody>
          <a:bodyPr wrap="square" lIns="274320" tIns="118872" rIns="274320" bIns="118872" anchor="ctr" anchorCtr="0">
            <a:normAutofit/>
          </a:bodyPr>
          <a:lstStyle>
            <a:lvl1pPr algn="l">
              <a:defRPr sz="1800"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68783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3998" cy="4846320"/>
          </a:xfrm>
          <a:prstGeom prst="rect">
            <a:avLst/>
          </a:prstGeom>
          <a:solidFill>
            <a:srgbClr val="50A13A"/>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789" y="561475"/>
            <a:ext cx="8315157" cy="3088104"/>
          </a:xfrm>
          <a:ln>
            <a:noFill/>
          </a:ln>
        </p:spPr>
        <p:txBody>
          <a:bodyPr wrap="square"/>
          <a:lstStyle>
            <a:lvl1pPr>
              <a:defRPr>
                <a:solidFill>
                  <a:schemeClr val="bg1"/>
                </a:solidFill>
              </a:defRPr>
            </a:lvl1pPr>
          </a:lstStyle>
          <a:p>
            <a:r>
              <a:rPr lang="en-US" smtClean="0"/>
              <a:t>Click to edit Master title style</a:t>
            </a:r>
            <a:endParaRPr lang="en-US" dirty="0"/>
          </a:p>
        </p:txBody>
      </p:sp>
      <p:sp>
        <p:nvSpPr>
          <p:cNvPr id="9" name="TextBox 8"/>
          <p:cNvSpPr txBox="1"/>
          <p:nvPr userDrawn="1"/>
        </p:nvSpPr>
        <p:spPr>
          <a:xfrm>
            <a:off x="3690727" y="-1122951"/>
            <a:ext cx="1537369" cy="8925520"/>
          </a:xfrm>
          <a:prstGeom prst="rect">
            <a:avLst/>
          </a:prstGeom>
          <a:noFill/>
        </p:spPr>
        <p:txBody>
          <a:bodyPr wrap="square" rtlCol="0">
            <a:spAutoFit/>
          </a:bodyPr>
          <a:lstStyle/>
          <a:p>
            <a:r>
              <a:rPr lang="en-US" sz="28700" b="0" i="1" dirty="0" smtClean="0">
                <a:solidFill>
                  <a:srgbClr val="70BB50"/>
                </a:solidFill>
                <a:latin typeface="Georgia"/>
                <a:cs typeface="Georgia"/>
              </a:rPr>
              <a:t>“”</a:t>
            </a:r>
            <a:endParaRPr lang="en-US" sz="28700" b="0" i="1" dirty="0">
              <a:solidFill>
                <a:srgbClr val="70BB50"/>
              </a:solidFill>
              <a:latin typeface="Georgia"/>
              <a:cs typeface="Georgia"/>
            </a:endParaRPr>
          </a:p>
        </p:txBody>
      </p:sp>
      <p:sp>
        <p:nvSpPr>
          <p:cNvPr id="13" name="Text Placeholder 2"/>
          <p:cNvSpPr>
            <a:spLocks noGrp="1"/>
          </p:cNvSpPr>
          <p:nvPr>
            <p:ph type="body" idx="1"/>
          </p:nvPr>
        </p:nvSpPr>
        <p:spPr>
          <a:xfrm>
            <a:off x="5614168" y="3649578"/>
            <a:ext cx="3356047" cy="1191363"/>
          </a:xfrm>
        </p:spPr>
        <p:txBody>
          <a:bodyPr anchor="t" anchorCtr="0"/>
          <a:lstStyle>
            <a:lvl1pPr marL="0" indent="0" algn="r">
              <a:lnSpc>
                <a:spcPct val="90000"/>
              </a:lnSpc>
              <a:spcBef>
                <a:spcPts val="0"/>
              </a:spcBef>
              <a:buNone/>
              <a:defRPr sz="2400" b="1" i="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1549469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 on White">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53472"/>
            <a:ext cx="9143998" cy="4894413"/>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7789" y="561475"/>
            <a:ext cx="8315157" cy="3088104"/>
          </a:xfrm>
          <a:ln>
            <a:noFill/>
          </a:ln>
        </p:spPr>
        <p:txBody>
          <a:bodyPr wrap="square"/>
          <a:lstStyle>
            <a:lvl1pPr>
              <a:defRPr>
                <a:solidFill>
                  <a:srgbClr val="70BB50"/>
                </a:solidFill>
              </a:defRPr>
            </a:lvl1pPr>
          </a:lstStyle>
          <a:p>
            <a:r>
              <a:rPr lang="en-US" smtClean="0"/>
              <a:t>Click to edit Master title style</a:t>
            </a:r>
            <a:endParaRPr lang="en-US" dirty="0"/>
          </a:p>
        </p:txBody>
      </p:sp>
      <p:sp>
        <p:nvSpPr>
          <p:cNvPr id="9" name="TextBox 8"/>
          <p:cNvSpPr txBox="1"/>
          <p:nvPr userDrawn="1"/>
        </p:nvSpPr>
        <p:spPr>
          <a:xfrm>
            <a:off x="3690727" y="-1122951"/>
            <a:ext cx="1537369" cy="8925520"/>
          </a:xfrm>
          <a:prstGeom prst="rect">
            <a:avLst/>
          </a:prstGeom>
          <a:noFill/>
        </p:spPr>
        <p:txBody>
          <a:bodyPr wrap="square" rtlCol="0">
            <a:spAutoFit/>
          </a:bodyPr>
          <a:lstStyle/>
          <a:p>
            <a:r>
              <a:rPr lang="en-US" sz="28700" b="0" i="1" dirty="0" smtClean="0">
                <a:solidFill>
                  <a:srgbClr val="70BB50"/>
                </a:solidFill>
                <a:latin typeface="Georgia"/>
                <a:cs typeface="Georgia"/>
              </a:rPr>
              <a:t>“”</a:t>
            </a:r>
            <a:endParaRPr lang="en-US" sz="28700" b="0" i="1" dirty="0">
              <a:solidFill>
                <a:srgbClr val="70BB50"/>
              </a:solidFill>
              <a:latin typeface="Georgia"/>
              <a:cs typeface="Georgia"/>
            </a:endParaRPr>
          </a:p>
        </p:txBody>
      </p:sp>
      <p:sp>
        <p:nvSpPr>
          <p:cNvPr id="13" name="Text Placeholder 2"/>
          <p:cNvSpPr>
            <a:spLocks noGrp="1"/>
          </p:cNvSpPr>
          <p:nvPr>
            <p:ph type="body" idx="1"/>
          </p:nvPr>
        </p:nvSpPr>
        <p:spPr>
          <a:xfrm>
            <a:off x="5614168" y="3649578"/>
            <a:ext cx="3356047" cy="1191363"/>
          </a:xfrm>
        </p:spPr>
        <p:txBody>
          <a:bodyPr anchor="t" anchorCtr="0"/>
          <a:lstStyle>
            <a:lvl1pPr marL="0" indent="0" algn="r">
              <a:lnSpc>
                <a:spcPct val="90000"/>
              </a:lnSpc>
              <a:spcBef>
                <a:spcPts val="0"/>
              </a:spcBef>
              <a:buNone/>
              <a:defRPr sz="2400" b="1" i="1">
                <a:solidFill>
                  <a:srgbClr val="70BB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Tree>
    <p:extLst>
      <p:ext uri="{BB962C8B-B14F-4D97-AF65-F5344CB8AC3E}">
        <p14:creationId xmlns:p14="http://schemas.microsoft.com/office/powerpoint/2010/main" val="478164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No Pic">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57200" y="0"/>
            <a:ext cx="8229600" cy="1227591"/>
          </a:xfrm>
          <a:prstGeom prst="rect">
            <a:avLst/>
          </a:prstGeom>
        </p:spPr>
        <p:txBody>
          <a:bodyPr vert="horz" wrap="none" lIns="91440" tIns="45720" rIns="91440" bIns="45720" rtlCol="0" anchor="b" anchorCtr="0">
            <a:normAutofit/>
          </a:bodyPr>
          <a:lstStyle/>
          <a:p>
            <a:r>
              <a:rPr lang="en-US" dirty="0" smtClean="0"/>
              <a:t>Click to edit </a:t>
            </a:r>
            <a:br>
              <a:rPr lang="en-US" dirty="0" smtClean="0"/>
            </a:br>
            <a:r>
              <a:rPr lang="en-US" dirty="0" smtClean="0"/>
              <a:t>Master title style</a:t>
            </a:r>
            <a:endParaRPr lang="en-US" dirty="0"/>
          </a:p>
        </p:txBody>
      </p:sp>
      <p:sp>
        <p:nvSpPr>
          <p:cNvPr id="12" name="Text Placeholder 2"/>
          <p:cNvSpPr>
            <a:spLocks noGrp="1"/>
          </p:cNvSpPr>
          <p:nvPr>
            <p:ph type="body" sz="quarter" idx="10"/>
          </p:nvPr>
        </p:nvSpPr>
        <p:spPr>
          <a:xfrm>
            <a:off x="457200" y="1243748"/>
            <a:ext cx="7239770" cy="360039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912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smtClean="0"/>
              <a:t>Click to edit </a:t>
            </a:r>
            <a:br>
              <a:rPr lang="en-US" dirty="0" smtClean="0"/>
            </a:br>
            <a:r>
              <a:rPr lang="en-US" dirty="0" smtClean="0"/>
              <a:t>Master title style</a:t>
            </a:r>
            <a:endParaRPr lang="en-US" dirty="0"/>
          </a:p>
        </p:txBody>
      </p:sp>
      <p:sp>
        <p:nvSpPr>
          <p:cNvPr id="12" name="Text Placeholder 2"/>
          <p:cNvSpPr>
            <a:spLocks noGrp="1"/>
          </p:cNvSpPr>
          <p:nvPr>
            <p:ph type="body" sz="quarter" idx="10"/>
          </p:nvPr>
        </p:nvSpPr>
        <p:spPr>
          <a:xfrm>
            <a:off x="457200" y="1243748"/>
            <a:ext cx="6237514" cy="356955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6"/>
          <p:cNvSpPr>
            <a:spLocks noGrp="1"/>
          </p:cNvSpPr>
          <p:nvPr>
            <p:ph type="pic" sz="quarter" idx="11"/>
          </p:nvPr>
        </p:nvSpPr>
        <p:spPr>
          <a:xfrm>
            <a:off x="6766560" y="0"/>
            <a:ext cx="2377440" cy="4844144"/>
          </a:xfrm>
          <a:solidFill>
            <a:srgbClr val="D9D9D9"/>
          </a:solidFill>
        </p:spPr>
        <p:txBody>
          <a:bodyPr/>
          <a:lstStyle/>
          <a:p>
            <a:r>
              <a:rPr lang="en-US" smtClean="0"/>
              <a:t>Click icon to add picture</a:t>
            </a:r>
            <a:endParaRPr lang="en-US"/>
          </a:p>
        </p:txBody>
      </p:sp>
      <p:sp>
        <p:nvSpPr>
          <p:cNvPr id="2" name="Rectangle 1"/>
          <p:cNvSpPr/>
          <p:nvPr userDrawn="1"/>
        </p:nvSpPr>
        <p:spPr>
          <a:xfrm>
            <a:off x="6694714" y="0"/>
            <a:ext cx="71846" cy="4844144"/>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03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with subhead">
    <p:spTree>
      <p:nvGrpSpPr>
        <p:cNvPr id="1" name=""/>
        <p:cNvGrpSpPr/>
        <p:nvPr/>
      </p:nvGrpSpPr>
      <p:grpSpPr>
        <a:xfrm>
          <a:off x="0" y="0"/>
          <a:ext cx="0" cy="0"/>
          <a:chOff x="0" y="0"/>
          <a:chExt cx="0" cy="0"/>
        </a:xfrm>
      </p:grpSpPr>
      <p:sp>
        <p:nvSpPr>
          <p:cNvPr id="10"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smtClean="0"/>
              <a:t>Click to edit </a:t>
            </a:r>
            <a:br>
              <a:rPr lang="en-US" dirty="0" smtClean="0"/>
            </a:br>
            <a:r>
              <a:rPr lang="en-US" dirty="0" smtClean="0"/>
              <a:t>Master title style</a:t>
            </a:r>
            <a:endParaRPr lang="en-US" dirty="0"/>
          </a:p>
        </p:txBody>
      </p:sp>
      <p:sp>
        <p:nvSpPr>
          <p:cNvPr id="12" name="Text Placeholder 2"/>
          <p:cNvSpPr>
            <a:spLocks noGrp="1"/>
          </p:cNvSpPr>
          <p:nvPr>
            <p:ph type="body" sz="quarter" idx="10"/>
          </p:nvPr>
        </p:nvSpPr>
        <p:spPr>
          <a:xfrm>
            <a:off x="457200" y="2051068"/>
            <a:ext cx="6237514" cy="27527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Picture Placeholder 6"/>
          <p:cNvSpPr>
            <a:spLocks noGrp="1"/>
          </p:cNvSpPr>
          <p:nvPr>
            <p:ph type="pic" sz="quarter" idx="11"/>
          </p:nvPr>
        </p:nvSpPr>
        <p:spPr>
          <a:xfrm>
            <a:off x="6766560" y="0"/>
            <a:ext cx="2377440" cy="4844144"/>
          </a:xfrm>
          <a:solidFill>
            <a:srgbClr val="D9D9D9"/>
          </a:solidFill>
        </p:spPr>
        <p:txBody>
          <a:bodyPr/>
          <a:lstStyle/>
          <a:p>
            <a:r>
              <a:rPr lang="en-US" smtClean="0"/>
              <a:t>Click icon to add picture</a:t>
            </a:r>
            <a:endParaRPr lang="en-US"/>
          </a:p>
        </p:txBody>
      </p:sp>
      <p:sp>
        <p:nvSpPr>
          <p:cNvPr id="6" name="Content Placeholder 2"/>
          <p:cNvSpPr>
            <a:spLocks noGrp="1"/>
          </p:cNvSpPr>
          <p:nvPr>
            <p:ph idx="12"/>
          </p:nvPr>
        </p:nvSpPr>
        <p:spPr>
          <a:xfrm>
            <a:off x="457201" y="1271165"/>
            <a:ext cx="6208423" cy="800940"/>
          </a:xfrm>
        </p:spPr>
        <p:txBody>
          <a:bodyPr>
            <a:normAutofit/>
          </a:bodyPr>
          <a:lstStyle>
            <a:lvl1pPr marL="0" indent="0">
              <a:buNone/>
              <a:defRPr sz="2400" b="0" i="1">
                <a:solidFill>
                  <a:srgbClr val="70BB50"/>
                </a:solidFill>
              </a:defRPr>
            </a:lvl1pPr>
          </a:lstStyle>
          <a:p>
            <a:pPr lvl="0"/>
            <a:r>
              <a:rPr lang="en-US" smtClean="0"/>
              <a:t>Edit Master text styles</a:t>
            </a:r>
          </a:p>
        </p:txBody>
      </p:sp>
      <p:sp>
        <p:nvSpPr>
          <p:cNvPr id="7" name="Rectangle 6"/>
          <p:cNvSpPr/>
          <p:nvPr userDrawn="1"/>
        </p:nvSpPr>
        <p:spPr>
          <a:xfrm>
            <a:off x="6694714" y="0"/>
            <a:ext cx="71846" cy="4844144"/>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6254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2 col">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199" y="1241187"/>
            <a:ext cx="3045327" cy="3572113"/>
          </a:xfrm>
        </p:spPr>
        <p:txBody>
          <a:bodyPr>
            <a:noAutofit/>
          </a:bodyPr>
          <a:lstStyle>
            <a:lvl1pPr>
              <a:defRPr sz="2400"/>
            </a:lvl1pPr>
            <a:lvl2pPr>
              <a:defRPr sz="2000"/>
            </a:lvl2pPr>
            <a:lvl3pPr>
              <a:defRPr sz="1800"/>
            </a:lvl3pPr>
            <a:lvl4pPr>
              <a:defRPr sz="16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1"/>
          </p:nvPr>
        </p:nvSpPr>
        <p:spPr>
          <a:xfrm>
            <a:off x="3608136" y="1241187"/>
            <a:ext cx="3045327" cy="3572113"/>
          </a:xfrm>
        </p:spPr>
        <p:txBody>
          <a:bodyPr>
            <a:noAutofit/>
          </a:bodyPr>
          <a:lstStyle>
            <a:lvl1pPr>
              <a:defRPr sz="2400"/>
            </a:lvl1pPr>
            <a:lvl2pPr>
              <a:defRPr sz="2000"/>
            </a:lvl2pPr>
            <a:lvl3pPr>
              <a:defRPr sz="1800"/>
            </a:lvl3pPr>
            <a:lvl4pPr>
              <a:defRPr sz="16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6"/>
          <p:cNvSpPr>
            <a:spLocks noGrp="1"/>
          </p:cNvSpPr>
          <p:nvPr>
            <p:ph type="pic" sz="quarter" idx="12"/>
          </p:nvPr>
        </p:nvSpPr>
        <p:spPr>
          <a:xfrm>
            <a:off x="6766560" y="0"/>
            <a:ext cx="2377440" cy="4844144"/>
          </a:xfrm>
          <a:solidFill>
            <a:srgbClr val="D9D9D9"/>
          </a:solidFill>
        </p:spPr>
        <p:txBody>
          <a:bodyPr/>
          <a:lstStyle/>
          <a:p>
            <a:r>
              <a:rPr lang="en-US" smtClean="0"/>
              <a:t>Click icon to add picture</a:t>
            </a:r>
            <a:endParaRPr lang="en-US" dirty="0"/>
          </a:p>
        </p:txBody>
      </p:sp>
      <p:sp>
        <p:nvSpPr>
          <p:cNvPr id="9"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smtClean="0"/>
              <a:t>Click to edit </a:t>
            </a:r>
            <a:br>
              <a:rPr lang="en-US" dirty="0" smtClean="0"/>
            </a:br>
            <a:r>
              <a:rPr lang="en-US" dirty="0" smtClean="0"/>
              <a:t>Master title style</a:t>
            </a:r>
            <a:endParaRPr lang="en-US" dirty="0"/>
          </a:p>
        </p:txBody>
      </p:sp>
      <p:sp>
        <p:nvSpPr>
          <p:cNvPr id="10" name="Rectangle 9"/>
          <p:cNvSpPr/>
          <p:nvPr userDrawn="1"/>
        </p:nvSpPr>
        <p:spPr>
          <a:xfrm>
            <a:off x="6694714" y="0"/>
            <a:ext cx="71846" cy="4844144"/>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87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 2 col with subhead">
    <p:spTree>
      <p:nvGrpSpPr>
        <p:cNvPr id="1" name=""/>
        <p:cNvGrpSpPr/>
        <p:nvPr/>
      </p:nvGrpSpPr>
      <p:grpSpPr>
        <a:xfrm>
          <a:off x="0" y="0"/>
          <a:ext cx="0" cy="0"/>
          <a:chOff x="0" y="0"/>
          <a:chExt cx="0" cy="0"/>
        </a:xfrm>
      </p:grpSpPr>
      <p:sp>
        <p:nvSpPr>
          <p:cNvPr id="13" name="Content Placeholder 2"/>
          <p:cNvSpPr>
            <a:spLocks noGrp="1"/>
          </p:cNvSpPr>
          <p:nvPr>
            <p:ph idx="1"/>
          </p:nvPr>
        </p:nvSpPr>
        <p:spPr>
          <a:xfrm>
            <a:off x="457199" y="2072105"/>
            <a:ext cx="3045327" cy="2882240"/>
          </a:xfrm>
        </p:spPr>
        <p:txBody>
          <a:bodyPr>
            <a:noAutofit/>
          </a:bodyPr>
          <a:lstStyle>
            <a:lvl1pPr>
              <a:defRPr sz="2400"/>
            </a:lvl1pPr>
            <a:lvl2pPr>
              <a:defRPr sz="2000"/>
            </a:lvl2pPr>
            <a:lvl3pPr>
              <a:defRPr sz="1800"/>
            </a:lvl3pPr>
            <a:lvl4pPr>
              <a:defRPr sz="16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Content Placeholder 2"/>
          <p:cNvSpPr>
            <a:spLocks noGrp="1"/>
          </p:cNvSpPr>
          <p:nvPr>
            <p:ph idx="10"/>
          </p:nvPr>
        </p:nvSpPr>
        <p:spPr>
          <a:xfrm>
            <a:off x="457201" y="1271165"/>
            <a:ext cx="6208423" cy="800940"/>
          </a:xfrm>
        </p:spPr>
        <p:txBody>
          <a:bodyPr>
            <a:normAutofit/>
          </a:bodyPr>
          <a:lstStyle>
            <a:lvl1pPr marL="0" indent="0">
              <a:buNone/>
              <a:defRPr sz="2400" b="0" i="1">
                <a:solidFill>
                  <a:srgbClr val="70BB50"/>
                </a:solidFill>
              </a:defRPr>
            </a:lvl1pPr>
          </a:lstStyle>
          <a:p>
            <a:pPr lvl="0"/>
            <a:r>
              <a:rPr lang="en-US" smtClean="0"/>
              <a:t>Edit Master text styles</a:t>
            </a:r>
          </a:p>
        </p:txBody>
      </p:sp>
      <p:sp>
        <p:nvSpPr>
          <p:cNvPr id="15" name="Content Placeholder 2"/>
          <p:cNvSpPr>
            <a:spLocks noGrp="1"/>
          </p:cNvSpPr>
          <p:nvPr>
            <p:ph idx="11"/>
          </p:nvPr>
        </p:nvSpPr>
        <p:spPr>
          <a:xfrm>
            <a:off x="3608136" y="2072105"/>
            <a:ext cx="3045327" cy="2882240"/>
          </a:xfrm>
        </p:spPr>
        <p:txBody>
          <a:bodyPr>
            <a:noAutofit/>
          </a:bodyPr>
          <a:lstStyle>
            <a:lvl1pPr>
              <a:defRPr sz="2400"/>
            </a:lvl1pPr>
            <a:lvl2pPr>
              <a:defRPr sz="2000"/>
            </a:lvl2pPr>
            <a:lvl3pPr>
              <a:defRPr sz="1800"/>
            </a:lvl3pPr>
            <a:lvl4pPr>
              <a:defRPr sz="1600"/>
            </a:lvl4pPr>
            <a:lvl5pPr>
              <a:defRPr sz="14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6"/>
          <p:cNvSpPr>
            <a:spLocks noGrp="1"/>
          </p:cNvSpPr>
          <p:nvPr>
            <p:ph type="pic" sz="quarter" idx="12"/>
          </p:nvPr>
        </p:nvSpPr>
        <p:spPr>
          <a:xfrm>
            <a:off x="6766560" y="0"/>
            <a:ext cx="2377440" cy="4844144"/>
          </a:xfrm>
          <a:solidFill>
            <a:srgbClr val="D9D9D9"/>
          </a:solidFill>
        </p:spPr>
        <p:txBody>
          <a:bodyPr/>
          <a:lstStyle/>
          <a:p>
            <a:r>
              <a:rPr lang="en-US" smtClean="0"/>
              <a:t>Click icon to add picture</a:t>
            </a:r>
            <a:endParaRPr lang="en-US"/>
          </a:p>
        </p:txBody>
      </p:sp>
      <p:sp>
        <p:nvSpPr>
          <p:cNvPr id="9" name="Title Placeholder 1"/>
          <p:cNvSpPr>
            <a:spLocks noGrp="1"/>
          </p:cNvSpPr>
          <p:nvPr>
            <p:ph type="title" hasCustomPrompt="1"/>
          </p:nvPr>
        </p:nvSpPr>
        <p:spPr>
          <a:xfrm>
            <a:off x="457200" y="0"/>
            <a:ext cx="6237514" cy="1227591"/>
          </a:xfrm>
          <a:prstGeom prst="rect">
            <a:avLst/>
          </a:prstGeom>
        </p:spPr>
        <p:txBody>
          <a:bodyPr vert="horz" wrap="none" lIns="91440" tIns="45720" rIns="91440" bIns="45720" rtlCol="0" anchor="b" anchorCtr="0">
            <a:normAutofit/>
          </a:bodyPr>
          <a:lstStyle/>
          <a:p>
            <a:r>
              <a:rPr lang="en-US" dirty="0" smtClean="0"/>
              <a:t>Click to edit </a:t>
            </a:r>
            <a:br>
              <a:rPr lang="en-US" dirty="0" smtClean="0"/>
            </a:br>
            <a:r>
              <a:rPr lang="en-US" dirty="0" smtClean="0"/>
              <a:t>Master title style</a:t>
            </a:r>
            <a:endParaRPr lang="en-US" dirty="0"/>
          </a:p>
        </p:txBody>
      </p:sp>
      <p:sp>
        <p:nvSpPr>
          <p:cNvPr id="10" name="Rectangle 9"/>
          <p:cNvSpPr/>
          <p:nvPr userDrawn="1"/>
        </p:nvSpPr>
        <p:spPr>
          <a:xfrm>
            <a:off x="6694714" y="0"/>
            <a:ext cx="71846" cy="4844144"/>
          </a:xfrm>
          <a:prstGeom prst="rect">
            <a:avLst/>
          </a:prstGeom>
          <a:solidFill>
            <a:srgbClr val="EF71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540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Content, and Page Object">
    <p:spTree>
      <p:nvGrpSpPr>
        <p:cNvPr id="1" name=""/>
        <p:cNvGrpSpPr/>
        <p:nvPr/>
      </p:nvGrpSpPr>
      <p:grpSpPr>
        <a:xfrm>
          <a:off x="0" y="0"/>
          <a:ext cx="0" cy="0"/>
          <a:chOff x="0" y="0"/>
          <a:chExt cx="0" cy="0"/>
        </a:xfrm>
      </p:grpSpPr>
      <p:cxnSp>
        <p:nvCxnSpPr>
          <p:cNvPr id="6" name="Straight Connector 5"/>
          <p:cNvCxnSpPr/>
          <p:nvPr userDrawn="1"/>
        </p:nvCxnSpPr>
        <p:spPr>
          <a:xfrm>
            <a:off x="457200" y="1227591"/>
            <a:ext cx="8686800" cy="0"/>
          </a:xfrm>
          <a:prstGeom prst="line">
            <a:avLst/>
          </a:prstGeom>
          <a:ln w="12700" cmpd="sng">
            <a:solidFill>
              <a:srgbClr val="EF7129"/>
            </a:solidFill>
            <a:prstDash val="dot"/>
          </a:ln>
          <a:effectLst/>
        </p:spPr>
        <p:style>
          <a:lnRef idx="2">
            <a:schemeClr val="accent1"/>
          </a:lnRef>
          <a:fillRef idx="0">
            <a:schemeClr val="accent1"/>
          </a:fillRef>
          <a:effectRef idx="1">
            <a:schemeClr val="accent1"/>
          </a:effectRef>
          <a:fontRef idx="minor">
            <a:schemeClr val="tx1"/>
          </a:fontRef>
        </p:style>
      </p:cxnSp>
      <p:sp>
        <p:nvSpPr>
          <p:cNvPr id="7" name="Content Placeholder 2"/>
          <p:cNvSpPr>
            <a:spLocks noGrp="1"/>
          </p:cNvSpPr>
          <p:nvPr>
            <p:ph idx="10"/>
          </p:nvPr>
        </p:nvSpPr>
        <p:spPr>
          <a:xfrm>
            <a:off x="243304" y="173789"/>
            <a:ext cx="4502485" cy="5047893"/>
          </a:xfrm>
          <a:solidFill>
            <a:schemeClr val="bg1"/>
          </a:solidFill>
          <a:ln>
            <a:solidFill>
              <a:srgbClr val="5D5F65"/>
            </a:solidFill>
          </a:ln>
          <a:effectLst>
            <a:outerShdw blurRad="63500" algn="ctr" rotWithShape="0">
              <a:prstClr val="black">
                <a:alpha val="40000"/>
              </a:prstClr>
            </a:outerShdw>
          </a:effectLst>
        </p:spPr>
        <p:txBody>
          <a:bodyPr/>
          <a:lstStyle>
            <a:lvl1pPr marL="0" indent="0">
              <a:buNone/>
              <a:defRPr/>
            </a:lvl1pPr>
          </a:lstStyle>
          <a:p>
            <a:pPr lvl="0"/>
            <a:r>
              <a:rPr lang="en-US" smtClean="0"/>
              <a:t>Edit Master text styles</a:t>
            </a:r>
          </a:p>
        </p:txBody>
      </p:sp>
      <p:sp>
        <p:nvSpPr>
          <p:cNvPr id="8" name="Title 1"/>
          <p:cNvSpPr>
            <a:spLocks noGrp="1"/>
          </p:cNvSpPr>
          <p:nvPr>
            <p:ph type="title" hasCustomPrompt="1"/>
          </p:nvPr>
        </p:nvSpPr>
        <p:spPr>
          <a:xfrm>
            <a:off x="4909670" y="0"/>
            <a:ext cx="4142232" cy="1241187"/>
          </a:xfrm>
        </p:spPr>
        <p:txBody>
          <a:bodyPr wrap="square"/>
          <a:lstStyle/>
          <a:p>
            <a:r>
              <a:rPr lang="en-US" dirty="0" smtClean="0"/>
              <a:t>Click to edit Master </a:t>
            </a:r>
            <a:br>
              <a:rPr lang="en-US" dirty="0" smtClean="0"/>
            </a:br>
            <a:r>
              <a:rPr lang="en-US" dirty="0" smtClean="0"/>
              <a:t>title style</a:t>
            </a:r>
            <a:endParaRPr lang="en-US" dirty="0"/>
          </a:p>
        </p:txBody>
      </p:sp>
      <p:sp>
        <p:nvSpPr>
          <p:cNvPr id="9" name="Content Placeholder 2"/>
          <p:cNvSpPr>
            <a:spLocks noGrp="1"/>
          </p:cNvSpPr>
          <p:nvPr>
            <p:ph idx="1"/>
          </p:nvPr>
        </p:nvSpPr>
        <p:spPr>
          <a:xfrm>
            <a:off x="4909669" y="1271165"/>
            <a:ext cx="4142232" cy="33944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22048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Big Object">
    <p:spTree>
      <p:nvGrpSpPr>
        <p:cNvPr id="1" name=""/>
        <p:cNvGrpSpPr/>
        <p:nvPr/>
      </p:nvGrpSpPr>
      <p:grpSpPr>
        <a:xfrm>
          <a:off x="0" y="0"/>
          <a:ext cx="0" cy="0"/>
          <a:chOff x="0" y="0"/>
          <a:chExt cx="0" cy="0"/>
        </a:xfrm>
      </p:grpSpPr>
      <p:sp>
        <p:nvSpPr>
          <p:cNvPr id="4" name="Title 1"/>
          <p:cNvSpPr>
            <a:spLocks noGrp="1"/>
          </p:cNvSpPr>
          <p:nvPr>
            <p:ph type="title"/>
          </p:nvPr>
        </p:nvSpPr>
        <p:spPr>
          <a:xfrm>
            <a:off x="457200" y="-3735"/>
            <a:ext cx="8312484" cy="857250"/>
          </a:xfrm>
        </p:spPr>
        <p:txBody>
          <a:bodyPr anchor="b" anchorCtr="0"/>
          <a:lstStyle/>
          <a:p>
            <a:r>
              <a:rPr lang="en-US" smtClean="0"/>
              <a:t>Click to edit Master title style</a:t>
            </a:r>
            <a:endParaRPr lang="en-US" dirty="0"/>
          </a:p>
        </p:txBody>
      </p:sp>
      <p:sp>
        <p:nvSpPr>
          <p:cNvPr id="8" name="Content Placeholder 2"/>
          <p:cNvSpPr>
            <a:spLocks noGrp="1"/>
          </p:cNvSpPr>
          <p:nvPr>
            <p:ph idx="1"/>
          </p:nvPr>
        </p:nvSpPr>
        <p:spPr>
          <a:xfrm>
            <a:off x="457201" y="778168"/>
            <a:ext cx="8312484" cy="491832"/>
          </a:xfrm>
        </p:spPr>
        <p:txBody>
          <a:bodyPr tIns="0" bIns="0">
            <a:normAutofit/>
          </a:bodyPr>
          <a:lstStyle>
            <a:lvl1pPr marL="0" indent="0">
              <a:buNone/>
              <a:defRPr sz="2400" b="0" i="1">
                <a:solidFill>
                  <a:srgbClr val="70BB50"/>
                </a:solidFill>
              </a:defRPr>
            </a:lvl1pPr>
          </a:lstStyle>
          <a:p>
            <a:pPr lvl="0"/>
            <a:r>
              <a:rPr lang="en-US" smtClean="0"/>
              <a:t>Edit Master text styles</a:t>
            </a:r>
          </a:p>
        </p:txBody>
      </p:sp>
      <p:sp>
        <p:nvSpPr>
          <p:cNvPr id="9" name="Content Placeholder 2"/>
          <p:cNvSpPr>
            <a:spLocks noGrp="1"/>
          </p:cNvSpPr>
          <p:nvPr>
            <p:ph idx="10"/>
          </p:nvPr>
        </p:nvSpPr>
        <p:spPr>
          <a:xfrm>
            <a:off x="465222" y="1270000"/>
            <a:ext cx="8312484" cy="3689683"/>
          </a:xfrm>
        </p:spPr>
        <p:txBody>
          <a:bodyPr>
            <a:normAutofit/>
          </a:bodyPr>
          <a:lstStyle>
            <a:lvl1pPr marL="0" indent="0">
              <a:buNone/>
              <a:defRPr sz="2400" b="0" i="1"/>
            </a:lvl1pPr>
          </a:lstStyle>
          <a:p>
            <a:pPr lvl="0"/>
            <a:r>
              <a:rPr lang="en-US" smtClean="0"/>
              <a:t>Edit Master text styles</a:t>
            </a:r>
          </a:p>
        </p:txBody>
      </p:sp>
    </p:spTree>
    <p:extLst>
      <p:ext uri="{BB962C8B-B14F-4D97-AF65-F5344CB8AC3E}">
        <p14:creationId xmlns:p14="http://schemas.microsoft.com/office/powerpoint/2010/main" val="340389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ith Flexible Content">
    <p:spTree>
      <p:nvGrpSpPr>
        <p:cNvPr id="1" name=""/>
        <p:cNvGrpSpPr/>
        <p:nvPr/>
      </p:nvGrpSpPr>
      <p:grpSpPr>
        <a:xfrm>
          <a:off x="0" y="0"/>
          <a:ext cx="0" cy="0"/>
          <a:chOff x="0" y="0"/>
          <a:chExt cx="0" cy="0"/>
        </a:xfrm>
      </p:grpSpPr>
      <p:sp>
        <p:nvSpPr>
          <p:cNvPr id="3" name="Content Placeholder 2"/>
          <p:cNvSpPr>
            <a:spLocks noGrp="1"/>
          </p:cNvSpPr>
          <p:nvPr>
            <p:ph sz="quarter" idx="10" hasCustomPrompt="1"/>
          </p:nvPr>
        </p:nvSpPr>
        <p:spPr>
          <a:xfrm>
            <a:off x="0" y="0"/>
            <a:ext cx="9144000" cy="4835525"/>
          </a:xfrm>
          <a:solidFill>
            <a:schemeClr val="bg1"/>
          </a:solidFill>
        </p:spPr>
        <p:txBody>
          <a:bodyPr lIns="457200" tIns="457200" rIns="457200" bIns="457200" anchor="ctr" anchorCtr="0">
            <a:normAutofit/>
          </a:bodyPr>
          <a:lstStyle>
            <a:lvl1pPr marL="0" indent="0" algn="ctr">
              <a:buNone/>
              <a:defRPr sz="3200" b="1">
                <a:solidFill>
                  <a:srgbClr val="70BB50"/>
                </a:solidFill>
                <a:latin typeface="Myriad Roman"/>
                <a:cs typeface="Myriad Roman"/>
              </a:defRPr>
            </a:lvl1pPr>
          </a:lstStyle>
          <a:p>
            <a:pPr lvl="0"/>
            <a:r>
              <a:rPr lang="en-US" dirty="0" smtClean="0"/>
              <a:t>Click to edit Master title style</a:t>
            </a:r>
          </a:p>
        </p:txBody>
      </p:sp>
    </p:spTree>
    <p:extLst>
      <p:ext uri="{BB962C8B-B14F-4D97-AF65-F5344CB8AC3E}">
        <p14:creationId xmlns:p14="http://schemas.microsoft.com/office/powerpoint/2010/main" val="4072511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227591"/>
          </a:xfrm>
          <a:prstGeom prst="rect">
            <a:avLst/>
          </a:prstGeom>
        </p:spPr>
        <p:txBody>
          <a:bodyPr vert="horz" wrap="none" lIns="91440" tIns="45720" rIns="91440" bIns="45720" rtlCol="0" anchor="b" anchorCtr="0">
            <a:norm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244200"/>
            <a:ext cx="7255164" cy="359516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3"/>
          <p:cNvSpPr/>
          <p:nvPr userDrawn="1"/>
        </p:nvSpPr>
        <p:spPr>
          <a:xfrm>
            <a:off x="0" y="4839367"/>
            <a:ext cx="9143998" cy="317501"/>
          </a:xfrm>
          <a:prstGeom prst="rect">
            <a:avLst/>
          </a:prstGeom>
          <a:solidFill>
            <a:srgbClr val="70BB5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7" name="Straight Connector 6"/>
          <p:cNvCxnSpPr/>
          <p:nvPr userDrawn="1"/>
        </p:nvCxnSpPr>
        <p:spPr>
          <a:xfrm>
            <a:off x="457200" y="1227591"/>
            <a:ext cx="8686800" cy="0"/>
          </a:xfrm>
          <a:prstGeom prst="line">
            <a:avLst/>
          </a:prstGeom>
          <a:ln w="12700" cmpd="sng">
            <a:solidFill>
              <a:srgbClr val="EF7129"/>
            </a:solidFill>
            <a:prstDash val="dot"/>
          </a:ln>
          <a:effectLst/>
        </p:spPr>
        <p:style>
          <a:lnRef idx="2">
            <a:schemeClr val="accent1"/>
          </a:lnRef>
          <a:fillRef idx="0">
            <a:schemeClr val="accent1"/>
          </a:fillRef>
          <a:effectRef idx="1">
            <a:schemeClr val="accent1"/>
          </a:effectRef>
          <a:fontRef idx="minor">
            <a:schemeClr val="tx1"/>
          </a:fontRef>
        </p:style>
      </p:cxnSp>
      <p:pic>
        <p:nvPicPr>
          <p:cNvPr id="9" name="Picture 8" descr="FH_SmallLogo_Rev.pdf"/>
          <p:cNvPicPr>
            <a:picLocks noChangeAspect="1"/>
          </p:cNvPicPr>
          <p:nvPr userDrawn="1"/>
        </p:nvPicPr>
        <p:blipFill rotWithShape="1">
          <a:blip r:embed="rId15" cstate="print">
            <a:extLst>
              <a:ext uri="{28A0092B-C50C-407E-A947-70E740481C1C}">
                <a14:useLocalDpi xmlns:a14="http://schemas.microsoft.com/office/drawing/2010/main"/>
              </a:ext>
            </a:extLst>
          </a:blip>
          <a:srcRect l="3067" t="21586" r="4403" b="18649"/>
          <a:stretch/>
        </p:blipFill>
        <p:spPr>
          <a:xfrm>
            <a:off x="7054849" y="4839367"/>
            <a:ext cx="2089149" cy="317501"/>
          </a:xfrm>
          <a:prstGeom prst="rect">
            <a:avLst/>
          </a:prstGeom>
        </p:spPr>
      </p:pic>
    </p:spTree>
    <p:extLst>
      <p:ext uri="{BB962C8B-B14F-4D97-AF65-F5344CB8AC3E}">
        <p14:creationId xmlns:p14="http://schemas.microsoft.com/office/powerpoint/2010/main" val="3026017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7" r:id="rId3"/>
    <p:sldLayoutId id="2147483678" r:id="rId4"/>
    <p:sldLayoutId id="2147483663" r:id="rId5"/>
    <p:sldLayoutId id="2147483665" r:id="rId6"/>
    <p:sldLayoutId id="2147483666" r:id="rId7"/>
    <p:sldLayoutId id="2147483655" r:id="rId8"/>
    <p:sldLayoutId id="2147483675" r:id="rId9"/>
    <p:sldLayoutId id="2147483679" r:id="rId10"/>
    <p:sldLayoutId id="2147483680" r:id="rId11"/>
    <p:sldLayoutId id="2147483676" r:id="rId12"/>
    <p:sldLayoutId id="2147483681" r:id="rId13"/>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txStyles>
    <p:titleStyle>
      <a:lvl1pPr algn="l" defTabSz="457200" rtl="0" eaLnBrk="1" latinLnBrk="0" hangingPunct="1">
        <a:lnSpc>
          <a:spcPct val="80000"/>
        </a:lnSpc>
        <a:spcBef>
          <a:spcPct val="0"/>
        </a:spcBef>
        <a:buNone/>
        <a:defRPr sz="3200" b="1" i="0" kern="1200">
          <a:solidFill>
            <a:srgbClr val="70BB50"/>
          </a:solidFill>
          <a:latin typeface="Myriad Roman"/>
          <a:ea typeface="+mj-ea"/>
          <a:cs typeface="Myriad Roman"/>
        </a:defRPr>
      </a:lvl1pPr>
    </p:titleStyle>
    <p:bodyStyle>
      <a:lvl1pPr marL="228600" indent="-228600" algn="l" defTabSz="457200" rtl="0" eaLnBrk="1" latinLnBrk="0" hangingPunct="1">
        <a:lnSpc>
          <a:spcPct val="110000"/>
        </a:lnSpc>
        <a:spcBef>
          <a:spcPts val="900"/>
        </a:spcBef>
        <a:buClr>
          <a:srgbClr val="70BB50"/>
        </a:buClr>
        <a:buFont typeface="Arial"/>
        <a:buChar char="•"/>
        <a:defRPr sz="2400" b="0" i="0" kern="1200">
          <a:solidFill>
            <a:srgbClr val="5D5F65"/>
          </a:solidFill>
          <a:latin typeface="Palatino"/>
          <a:ea typeface="+mn-ea"/>
          <a:cs typeface="Palatino"/>
        </a:defRPr>
      </a:lvl1pPr>
      <a:lvl2pPr marL="685800" indent="-228600" algn="l" defTabSz="457200" rtl="0" eaLnBrk="1" latinLnBrk="0" hangingPunct="1">
        <a:lnSpc>
          <a:spcPct val="100000"/>
        </a:lnSpc>
        <a:spcBef>
          <a:spcPts val="900"/>
        </a:spcBef>
        <a:buClr>
          <a:srgbClr val="5D5F65"/>
        </a:buClr>
        <a:buFont typeface="Arial"/>
        <a:buChar char="–"/>
        <a:defRPr sz="2000" b="0" i="0" kern="1200">
          <a:solidFill>
            <a:srgbClr val="5D5F65"/>
          </a:solidFill>
          <a:latin typeface="Myriad Roman"/>
          <a:ea typeface="+mn-ea"/>
          <a:cs typeface="Myriad Roman"/>
        </a:defRPr>
      </a:lvl2pPr>
      <a:lvl3pPr marL="914400" indent="-228600" algn="l" defTabSz="457200" rtl="0" eaLnBrk="1" latinLnBrk="0" hangingPunct="1">
        <a:lnSpc>
          <a:spcPct val="100000"/>
        </a:lnSpc>
        <a:spcBef>
          <a:spcPts val="900"/>
        </a:spcBef>
        <a:buFont typeface="Arial"/>
        <a:buChar char="•"/>
        <a:defRPr sz="1800" b="0" i="1" kern="1200">
          <a:solidFill>
            <a:srgbClr val="5D5F65"/>
          </a:solidFill>
          <a:latin typeface="Palatino"/>
          <a:ea typeface="+mn-ea"/>
          <a:cs typeface="Palatino"/>
        </a:defRPr>
      </a:lvl3pPr>
      <a:lvl4pPr marL="1600200" indent="-228600" algn="l" defTabSz="457200" rtl="0" eaLnBrk="1" latinLnBrk="0" hangingPunct="1">
        <a:lnSpc>
          <a:spcPct val="100000"/>
        </a:lnSpc>
        <a:spcBef>
          <a:spcPts val="900"/>
        </a:spcBef>
        <a:buFont typeface="Arial"/>
        <a:buChar char="–"/>
        <a:defRPr sz="1600" b="0" i="1" kern="1200">
          <a:solidFill>
            <a:srgbClr val="5D5F65"/>
          </a:solidFill>
          <a:latin typeface="Myriad Roman"/>
          <a:ea typeface="+mn-ea"/>
          <a:cs typeface="Myriad Roman"/>
        </a:defRPr>
      </a:lvl4pPr>
      <a:lvl5pPr marL="2057400" indent="-228600" algn="l" defTabSz="457200" rtl="0" eaLnBrk="1" latinLnBrk="0" hangingPunct="1">
        <a:lnSpc>
          <a:spcPct val="100000"/>
        </a:lnSpc>
        <a:spcBef>
          <a:spcPts val="900"/>
        </a:spcBef>
        <a:buFont typeface="Arial"/>
        <a:buChar char="»"/>
        <a:defRPr sz="1400" b="0" i="0" kern="1200">
          <a:solidFill>
            <a:srgbClr val="5D5F65"/>
          </a:solidFill>
          <a:latin typeface="Myriad Roman"/>
          <a:ea typeface="+mn-ea"/>
          <a:cs typeface="Myriad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3.xml"/><Relationship Id="rId1" Type="http://schemas.openxmlformats.org/officeDocument/2006/relationships/tags" Target="../tags/tag1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slideLayout" Target="../slideLayouts/slideLayout3.xml"/><Relationship Id="rId1" Type="http://schemas.openxmlformats.org/officeDocument/2006/relationships/tags" Target="../tags/tag1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Home Inspections</a:t>
            </a:r>
            <a:endParaRPr lang="en-US" dirty="0"/>
          </a:p>
        </p:txBody>
      </p:sp>
      <p:sp>
        <p:nvSpPr>
          <p:cNvPr id="5" name="Subtitle 4"/>
          <p:cNvSpPr>
            <a:spLocks noGrp="1"/>
          </p:cNvSpPr>
          <p:nvPr>
            <p:ph type="subTitle" idx="1"/>
          </p:nvPr>
        </p:nvSpPr>
        <p:spPr/>
        <p:txBody>
          <a:bodyPr>
            <a:normAutofit fontScale="92500" lnSpcReduction="10000"/>
          </a:bodyPr>
          <a:lstStyle/>
          <a:p>
            <a:r>
              <a:rPr lang="en-US" dirty="0" smtClean="0"/>
              <a:t>Demystifying Home Inspections for </a:t>
            </a:r>
          </a:p>
          <a:p>
            <a:r>
              <a:rPr lang="en-US" dirty="0" smtClean="0"/>
              <a:t>Landlords</a:t>
            </a:r>
            <a:endParaRPr lang="en-US" dirty="0"/>
          </a:p>
        </p:txBody>
      </p:sp>
    </p:spTree>
    <p:custDataLst>
      <p:tags r:id="rId1"/>
    </p:custDataLst>
    <p:extLst>
      <p:ext uri="{BB962C8B-B14F-4D97-AF65-F5344CB8AC3E}">
        <p14:creationId xmlns:p14="http://schemas.microsoft.com/office/powerpoint/2010/main" val="233942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Windows</a:t>
            </a:r>
            <a:endParaRPr lang="en-US" dirty="0"/>
          </a:p>
        </p:txBody>
      </p:sp>
      <p:sp>
        <p:nvSpPr>
          <p:cNvPr id="10" name="Text Placeholder 9"/>
          <p:cNvSpPr>
            <a:spLocks noGrp="1"/>
          </p:cNvSpPr>
          <p:nvPr>
            <p:ph type="body" sz="quarter" idx="10"/>
          </p:nvPr>
        </p:nvSpPr>
        <p:spPr/>
        <p:txBody>
          <a:bodyPr>
            <a:normAutofit fontScale="85000" lnSpcReduction="20000"/>
          </a:bodyPr>
          <a:lstStyle/>
          <a:p>
            <a:r>
              <a:rPr lang="en-US" dirty="0" smtClean="0"/>
              <a:t>Windows should open, close and lock for </a:t>
            </a:r>
            <a:r>
              <a:rPr lang="en-US" dirty="0" smtClean="0"/>
              <a:t>tenant </a:t>
            </a:r>
            <a:r>
              <a:rPr lang="en-US" dirty="0" smtClean="0"/>
              <a:t>safety and security (either with thumb lock or a working lock).  If window opens upwards, it must be able to stay open freely.</a:t>
            </a:r>
          </a:p>
          <a:p>
            <a:r>
              <a:rPr lang="en-US" dirty="0" smtClean="0"/>
              <a:t>Windows need to be weather tight and free of air/element </a:t>
            </a:r>
            <a:r>
              <a:rPr lang="en-US" dirty="0" smtClean="0"/>
              <a:t>infiltration.</a:t>
            </a:r>
            <a:endParaRPr lang="en-US" dirty="0" smtClean="0"/>
          </a:p>
          <a:p>
            <a:r>
              <a:rPr lang="en-US" dirty="0" smtClean="0"/>
              <a:t>Windows cannot be broken or cracked.</a:t>
            </a:r>
          </a:p>
          <a:p>
            <a:endParaRPr lang="en-US" dirty="0"/>
          </a:p>
          <a:p>
            <a:pPr marL="0" indent="0">
              <a:buNone/>
            </a:pPr>
            <a:r>
              <a:rPr lang="en-US" dirty="0" smtClean="0"/>
              <a:t>Note: Window coverings and screens are not required to meet </a:t>
            </a:r>
            <a:r>
              <a:rPr lang="en-US" dirty="0" smtClean="0"/>
              <a:t>HQS.  </a:t>
            </a:r>
            <a:endParaRPr lang="en-US" dirty="0" smtClean="0"/>
          </a:p>
          <a:p>
            <a:endParaRPr lang="en-US" dirty="0"/>
          </a:p>
          <a:p>
            <a:pPr marL="0" indent="0">
              <a:buNone/>
            </a:pPr>
            <a:endParaRPr lang="en-US" dirty="0" smtClean="0"/>
          </a:p>
          <a:p>
            <a:endParaRPr lang="en-US" dirty="0"/>
          </a:p>
        </p:txBody>
      </p:sp>
      <p:pic>
        <p:nvPicPr>
          <p:cNvPr id="3" name="Picture Placeholder 2"/>
          <p:cNvPicPr>
            <a:picLocks noGrp="1" noChangeAspect="1"/>
          </p:cNvPicPr>
          <p:nvPr>
            <p:ph type="pic" sz="quarter" idx="11"/>
          </p:nvPr>
        </p:nvPicPr>
        <p:blipFill>
          <a:blip r:embed="rId3"/>
          <a:srcRect l="7516" r="7516"/>
          <a:stretch>
            <a:fillRect/>
          </a:stretch>
        </p:blipFill>
        <p:spPr>
          <a:prstGeom prst="rect">
            <a:avLst/>
          </a:prstGeom>
        </p:spPr>
      </p:pic>
    </p:spTree>
    <p:custDataLst>
      <p:tags r:id="rId1"/>
    </p:custDataLst>
    <p:extLst>
      <p:ext uri="{BB962C8B-B14F-4D97-AF65-F5344CB8AC3E}">
        <p14:creationId xmlns:p14="http://schemas.microsoft.com/office/powerpoint/2010/main" val="1181347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0"/>
            <a:ext cx="5889371" cy="906011"/>
          </a:xfrm>
        </p:spPr>
        <p:txBody>
          <a:bodyPr/>
          <a:lstStyle/>
          <a:p>
            <a:r>
              <a:rPr lang="en-US" dirty="0" smtClean="0"/>
              <a:t>Kitchens</a:t>
            </a:r>
            <a:endParaRPr lang="en-US" dirty="0"/>
          </a:p>
        </p:txBody>
      </p:sp>
      <p:pic>
        <p:nvPicPr>
          <p:cNvPr id="1026" name="Picture 2" descr="The Springs Apartments For Rent in Fresno, CA | ForRent.com"/>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34592" r="-56"/>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397472" y="784764"/>
            <a:ext cx="6309360" cy="158780"/>
          </a:xfrm>
          <a:prstGeom prst="rect">
            <a:avLst/>
          </a:prstGeom>
        </p:spPr>
      </p:pic>
      <p:sp>
        <p:nvSpPr>
          <p:cNvPr id="3" name="Rectangle 2"/>
          <p:cNvSpPr/>
          <p:nvPr/>
        </p:nvSpPr>
        <p:spPr>
          <a:xfrm>
            <a:off x="389083" y="1149292"/>
            <a:ext cx="6246609" cy="9445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389083" y="906011"/>
            <a:ext cx="6305631" cy="4237489"/>
          </a:xfrm>
        </p:spPr>
        <p:txBody>
          <a:bodyPr>
            <a:normAutofit fontScale="32500" lnSpcReduction="20000"/>
          </a:bodyPr>
          <a:lstStyle/>
          <a:p>
            <a:pPr marL="0" indent="0">
              <a:buNone/>
            </a:pPr>
            <a:r>
              <a:rPr lang="en-US" sz="2800" dirty="0" smtClean="0">
                <a:solidFill>
                  <a:schemeClr val="tx1"/>
                </a:solidFill>
              </a:rPr>
              <a:t>Refrigerators:</a:t>
            </a:r>
          </a:p>
          <a:p>
            <a:r>
              <a:rPr lang="en-US" sz="2800" dirty="0" smtClean="0">
                <a:solidFill>
                  <a:schemeClr val="tx1"/>
                </a:solidFill>
              </a:rPr>
              <a:t>Interior will be </a:t>
            </a:r>
            <a:r>
              <a:rPr lang="en-US" sz="2800" dirty="0">
                <a:solidFill>
                  <a:schemeClr val="tx1"/>
                </a:solidFill>
              </a:rPr>
              <a:t>i</a:t>
            </a:r>
            <a:r>
              <a:rPr lang="en-US" sz="2800" dirty="0" smtClean="0">
                <a:solidFill>
                  <a:schemeClr val="tx1"/>
                </a:solidFill>
              </a:rPr>
              <a:t>nspected to ensure the refrigerator is working, and cooling at the proper temperature.</a:t>
            </a:r>
          </a:p>
          <a:p>
            <a:r>
              <a:rPr lang="en-US" sz="2800" dirty="0" smtClean="0">
                <a:solidFill>
                  <a:schemeClr val="tx1"/>
                </a:solidFill>
              </a:rPr>
              <a:t>Doors will be inspected to ensure the seals are not loose, torn or in need </a:t>
            </a:r>
            <a:r>
              <a:rPr lang="en-US" sz="2800" dirty="0" smtClean="0">
                <a:solidFill>
                  <a:schemeClr val="tx1"/>
                </a:solidFill>
              </a:rPr>
              <a:t>of </a:t>
            </a:r>
            <a:r>
              <a:rPr lang="en-US" sz="2800" dirty="0" smtClean="0">
                <a:solidFill>
                  <a:schemeClr val="tx1"/>
                </a:solidFill>
              </a:rPr>
              <a:t>repair/replacement.</a:t>
            </a:r>
          </a:p>
          <a:p>
            <a:pPr marL="0" indent="0">
              <a:buNone/>
            </a:pPr>
            <a:r>
              <a:rPr lang="en-US" sz="2800" dirty="0" smtClean="0">
                <a:solidFill>
                  <a:schemeClr val="tx1"/>
                </a:solidFill>
              </a:rPr>
              <a:t>Cabinets:</a:t>
            </a:r>
          </a:p>
          <a:p>
            <a:r>
              <a:rPr lang="en-US" sz="2800" dirty="0" smtClean="0">
                <a:solidFill>
                  <a:schemeClr val="tx1"/>
                </a:solidFill>
              </a:rPr>
              <a:t>Doors should have secure hinges, and are opening/closing properly.</a:t>
            </a:r>
          </a:p>
          <a:p>
            <a:pPr marL="0" indent="0">
              <a:buNone/>
            </a:pPr>
            <a:r>
              <a:rPr lang="en-US" sz="2800" dirty="0" smtClean="0">
                <a:solidFill>
                  <a:schemeClr val="tx1"/>
                </a:solidFill>
              </a:rPr>
              <a:t>Range hoods:</a:t>
            </a:r>
          </a:p>
          <a:p>
            <a:r>
              <a:rPr lang="en-US" sz="2800" dirty="0" smtClean="0">
                <a:solidFill>
                  <a:schemeClr val="tx1"/>
                </a:solidFill>
              </a:rPr>
              <a:t>Vent motor must be in working order, no loose or exposed wires, and with a clean vent screen.</a:t>
            </a:r>
          </a:p>
          <a:p>
            <a:r>
              <a:rPr lang="en-US" sz="2800" dirty="0" smtClean="0">
                <a:solidFill>
                  <a:schemeClr val="tx1"/>
                </a:solidFill>
              </a:rPr>
              <a:t>Range hood cannot have any chipping, peeling, grease or rust on the underside, or the top.</a:t>
            </a:r>
          </a:p>
          <a:p>
            <a:pPr marL="0" indent="0">
              <a:buNone/>
            </a:pPr>
            <a:r>
              <a:rPr lang="en-US" sz="2800" dirty="0" smtClean="0">
                <a:solidFill>
                  <a:schemeClr val="tx1"/>
                </a:solidFill>
              </a:rPr>
              <a:t>Stove and Oven:</a:t>
            </a:r>
          </a:p>
          <a:p>
            <a:r>
              <a:rPr lang="en-US" sz="2800" dirty="0" smtClean="0">
                <a:solidFill>
                  <a:schemeClr val="tx1"/>
                </a:solidFill>
              </a:rPr>
              <a:t>Stove and oven must be clean, and in good working condition</a:t>
            </a:r>
          </a:p>
          <a:p>
            <a:r>
              <a:rPr lang="en-US" sz="2800" dirty="0" smtClean="0">
                <a:solidFill>
                  <a:schemeClr val="tx1"/>
                </a:solidFill>
              </a:rPr>
              <a:t>Oven </a:t>
            </a:r>
            <a:r>
              <a:rPr lang="en-US" sz="2800" dirty="0" smtClean="0">
                <a:solidFill>
                  <a:schemeClr val="tx1"/>
                </a:solidFill>
              </a:rPr>
              <a:t>door seals should be secured, if applicable</a:t>
            </a:r>
          </a:p>
          <a:p>
            <a:pPr marL="0" indent="0">
              <a:buNone/>
            </a:pPr>
            <a:r>
              <a:rPr lang="en-US" sz="2800" dirty="0" smtClean="0">
                <a:solidFill>
                  <a:schemeClr val="tx1"/>
                </a:solidFill>
              </a:rPr>
              <a:t>Sinks and Faucets:</a:t>
            </a:r>
          </a:p>
          <a:p>
            <a:r>
              <a:rPr lang="en-US" sz="2800" dirty="0" smtClean="0">
                <a:solidFill>
                  <a:schemeClr val="tx1"/>
                </a:solidFill>
              </a:rPr>
              <a:t>There is a properly installed P-Trap.  There are no leaking drain pipes, or water leaks from garbage disposal, if present.  The sheeting under the sink must be clean, painted, and with no signs of water damage.</a:t>
            </a:r>
          </a:p>
          <a:p>
            <a:r>
              <a:rPr lang="en-US" sz="2800" dirty="0" smtClean="0">
                <a:solidFill>
                  <a:schemeClr val="tx1"/>
                </a:solidFill>
              </a:rPr>
              <a:t>Faucets must be secure and functioning at cold and hot water settings.  Faucet does not leak when knobs are properly closed.</a:t>
            </a:r>
          </a:p>
          <a:p>
            <a:pPr marL="0" indent="0">
              <a:buNone/>
            </a:pPr>
            <a:r>
              <a:rPr lang="en-US" sz="2800" dirty="0" smtClean="0">
                <a:solidFill>
                  <a:schemeClr val="tx1"/>
                </a:solidFill>
              </a:rPr>
              <a:t>NOTE:  </a:t>
            </a:r>
            <a:r>
              <a:rPr lang="en-US" sz="2800" dirty="0" smtClean="0">
                <a:solidFill>
                  <a:schemeClr val="tx1"/>
                </a:solidFill>
              </a:rPr>
              <a:t>Any </a:t>
            </a:r>
            <a:r>
              <a:rPr lang="en-US" sz="2800" dirty="0" smtClean="0">
                <a:solidFill>
                  <a:schemeClr val="tx1"/>
                </a:solidFill>
              </a:rPr>
              <a:t>other </a:t>
            </a:r>
            <a:r>
              <a:rPr lang="en-US" sz="2800" dirty="0">
                <a:solidFill>
                  <a:schemeClr val="tx1"/>
                </a:solidFill>
              </a:rPr>
              <a:t>o</a:t>
            </a:r>
            <a:r>
              <a:rPr lang="en-US" sz="2800" dirty="0" smtClean="0">
                <a:solidFill>
                  <a:schemeClr val="tx1"/>
                </a:solidFill>
              </a:rPr>
              <a:t>wner </a:t>
            </a:r>
            <a:r>
              <a:rPr lang="en-US" sz="2800" dirty="0" smtClean="0">
                <a:solidFill>
                  <a:schemeClr val="tx1"/>
                </a:solidFill>
              </a:rPr>
              <a:t>provided amenities </a:t>
            </a:r>
            <a:r>
              <a:rPr lang="en-US" sz="2800" dirty="0" smtClean="0">
                <a:solidFill>
                  <a:schemeClr val="tx1"/>
                </a:solidFill>
              </a:rPr>
              <a:t>e.g.</a:t>
            </a:r>
            <a:r>
              <a:rPr lang="en-US" sz="2800" dirty="0" smtClean="0">
                <a:solidFill>
                  <a:schemeClr val="tx1"/>
                </a:solidFill>
              </a:rPr>
              <a:t> </a:t>
            </a:r>
            <a:r>
              <a:rPr lang="en-US" sz="2800" dirty="0" smtClean="0">
                <a:solidFill>
                  <a:schemeClr val="tx1"/>
                </a:solidFill>
              </a:rPr>
              <a:t>garbage disposal, dishwasher, or microwave MUST be in proper </a:t>
            </a:r>
            <a:r>
              <a:rPr lang="en-US" sz="2800" dirty="0" smtClean="0">
                <a:solidFill>
                  <a:schemeClr val="tx1"/>
                </a:solidFill>
              </a:rPr>
              <a:t>working condition.</a:t>
            </a:r>
            <a:endParaRPr lang="en-US" sz="2800" dirty="0" smtClean="0">
              <a:solidFill>
                <a:schemeClr val="tx1"/>
              </a:solidFill>
            </a:endParaRPr>
          </a:p>
          <a:p>
            <a:pPr marL="0" indent="0">
              <a:buNone/>
            </a:pPr>
            <a:endParaRPr lang="en-US" dirty="0" smtClean="0"/>
          </a:p>
          <a:p>
            <a:endParaRPr lang="en-US" dirty="0"/>
          </a:p>
          <a:p>
            <a:pPr marL="0" indent="0">
              <a:buNone/>
            </a:pPr>
            <a:endParaRPr lang="en-US" dirty="0" smtClean="0"/>
          </a:p>
          <a:p>
            <a:endParaRPr lang="en-US" dirty="0"/>
          </a:p>
        </p:txBody>
      </p:sp>
    </p:spTree>
    <p:custDataLst>
      <p:tags r:id="rId1"/>
    </p:custDataLst>
    <p:extLst>
      <p:ext uri="{BB962C8B-B14F-4D97-AF65-F5344CB8AC3E}">
        <p14:creationId xmlns:p14="http://schemas.microsoft.com/office/powerpoint/2010/main" val="2500921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Sliding Glass Doors</a:t>
            </a:r>
            <a:endParaRPr lang="en-US" dirty="0"/>
          </a:p>
        </p:txBody>
      </p:sp>
      <p:sp>
        <p:nvSpPr>
          <p:cNvPr id="10" name="Text Placeholder 9"/>
          <p:cNvSpPr>
            <a:spLocks noGrp="1"/>
          </p:cNvSpPr>
          <p:nvPr>
            <p:ph type="body" sz="quarter" idx="10"/>
          </p:nvPr>
        </p:nvSpPr>
        <p:spPr/>
        <p:txBody>
          <a:bodyPr>
            <a:normAutofit/>
          </a:bodyPr>
          <a:lstStyle/>
          <a:p>
            <a:r>
              <a:rPr lang="en-US" dirty="0" smtClean="0"/>
              <a:t>Glass doors cannot have any signs of cracking or breakage.</a:t>
            </a:r>
          </a:p>
          <a:p>
            <a:r>
              <a:rPr lang="en-US" dirty="0" smtClean="0"/>
              <a:t>Doors must be able to open, close and lock properly.</a:t>
            </a:r>
          </a:p>
          <a:p>
            <a:r>
              <a:rPr lang="en-US" dirty="0" smtClean="0"/>
              <a:t>Door tracks must be clean, free of debris, and with no sharp edges.</a:t>
            </a:r>
          </a:p>
          <a:p>
            <a:r>
              <a:rPr lang="en-US" dirty="0" smtClean="0"/>
              <a:t>Screens are not required to meet </a:t>
            </a:r>
            <a:r>
              <a:rPr lang="en-US" dirty="0" smtClean="0"/>
              <a:t>HQS.</a:t>
            </a:r>
            <a:endParaRPr lang="en-US" dirty="0" smtClean="0"/>
          </a:p>
          <a:p>
            <a:pPr marL="0" indent="0">
              <a:buNone/>
            </a:pPr>
            <a:endParaRPr lang="en-US" dirty="0" smtClean="0"/>
          </a:p>
          <a:p>
            <a:endParaRPr lang="en-US" dirty="0"/>
          </a:p>
          <a:p>
            <a:pPr marL="0" indent="0">
              <a:buNone/>
            </a:pPr>
            <a:endParaRPr lang="en-US" dirty="0" smtClean="0"/>
          </a:p>
          <a:p>
            <a:endParaRPr lang="en-US" dirty="0"/>
          </a:p>
        </p:txBody>
      </p:sp>
      <p:pic>
        <p:nvPicPr>
          <p:cNvPr id="4" name="Picture Placeholder 3"/>
          <p:cNvPicPr>
            <a:picLocks noGrp="1" noChangeAspect="1"/>
          </p:cNvPicPr>
          <p:nvPr>
            <p:ph type="pic" sz="quarter" idx="11"/>
          </p:nvPr>
        </p:nvPicPr>
        <p:blipFill>
          <a:blip r:embed="rId3"/>
          <a:srcRect l="9024" r="9024"/>
          <a:stretch>
            <a:fillRect/>
          </a:stretch>
        </p:blipFill>
        <p:spPr>
          <a:prstGeom prst="rect">
            <a:avLst/>
          </a:prstGeom>
        </p:spPr>
      </p:pic>
    </p:spTree>
    <p:custDataLst>
      <p:tags r:id="rId1"/>
    </p:custDataLst>
    <p:extLst>
      <p:ext uri="{BB962C8B-B14F-4D97-AF65-F5344CB8AC3E}">
        <p14:creationId xmlns:p14="http://schemas.microsoft.com/office/powerpoint/2010/main" val="180921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Outdoor Area and Closets</a:t>
            </a:r>
            <a:endParaRPr lang="en-US" dirty="0"/>
          </a:p>
        </p:txBody>
      </p:sp>
      <p:sp>
        <p:nvSpPr>
          <p:cNvPr id="10" name="Text Placeholder 9"/>
          <p:cNvSpPr>
            <a:spLocks noGrp="1"/>
          </p:cNvSpPr>
          <p:nvPr>
            <p:ph type="body" sz="quarter" idx="10"/>
          </p:nvPr>
        </p:nvSpPr>
        <p:spPr/>
        <p:txBody>
          <a:bodyPr>
            <a:normAutofit/>
          </a:bodyPr>
          <a:lstStyle/>
          <a:p>
            <a:r>
              <a:rPr lang="en-US" dirty="0" smtClean="0"/>
              <a:t>Area must be maintained and in “move-in ready” condition (clean and clutter free).</a:t>
            </a:r>
          </a:p>
          <a:p>
            <a:r>
              <a:rPr lang="en-US" dirty="0" smtClean="0"/>
              <a:t>Must not have hazardous materials stored in these areas, and specifically not in outdoor or water heater closets.</a:t>
            </a:r>
          </a:p>
          <a:p>
            <a:r>
              <a:rPr lang="en-US" dirty="0" smtClean="0"/>
              <a:t>ALL exterior outlets MUST have the proper enclosed cover, be working, and properly grounded.</a:t>
            </a:r>
          </a:p>
          <a:p>
            <a:endParaRPr lang="en-US" dirty="0" smtClean="0"/>
          </a:p>
          <a:p>
            <a:pPr marL="0" indent="0">
              <a:buNone/>
            </a:pPr>
            <a:endParaRPr lang="en-US" dirty="0" smtClean="0"/>
          </a:p>
          <a:p>
            <a:endParaRPr lang="en-US" dirty="0"/>
          </a:p>
          <a:p>
            <a:pPr marL="0" indent="0">
              <a:buNone/>
            </a:pPr>
            <a:endParaRPr lang="en-US" dirty="0" smtClean="0"/>
          </a:p>
          <a:p>
            <a:endParaRPr lang="en-US" dirty="0"/>
          </a:p>
        </p:txBody>
      </p:sp>
      <p:pic>
        <p:nvPicPr>
          <p:cNvPr id="3" name="Picture Placeholder 2"/>
          <p:cNvPicPr>
            <a:picLocks noGrp="1" noChangeAspect="1"/>
          </p:cNvPicPr>
          <p:nvPr>
            <p:ph type="pic" sz="quarter" idx="11"/>
          </p:nvPr>
        </p:nvPicPr>
        <p:blipFill rotWithShape="1">
          <a:blip r:embed="rId3"/>
          <a:srcRect l="12424" t="67886" r="12424"/>
          <a:stretch/>
        </p:blipFill>
        <p:spPr>
          <a:xfrm>
            <a:off x="6766560" y="3288484"/>
            <a:ext cx="2377440" cy="1555660"/>
          </a:xfrm>
          <a:prstGeom prst="rect">
            <a:avLst/>
          </a:prstGeom>
        </p:spPr>
      </p:pic>
      <p:pic>
        <p:nvPicPr>
          <p:cNvPr id="1026" name="Picture 2" descr="Small Balcony Makeover: A Must-Read for Rent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6560" y="-1"/>
            <a:ext cx="2377440" cy="3575671"/>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7558481" y="3575670"/>
            <a:ext cx="1082180" cy="1080220"/>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4967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Water Heaters</a:t>
            </a:r>
            <a:endParaRPr lang="en-US" dirty="0"/>
          </a:p>
        </p:txBody>
      </p:sp>
      <p:sp>
        <p:nvSpPr>
          <p:cNvPr id="10" name="Text Placeholder 9"/>
          <p:cNvSpPr>
            <a:spLocks noGrp="1"/>
          </p:cNvSpPr>
          <p:nvPr>
            <p:ph type="body" sz="quarter" idx="10"/>
          </p:nvPr>
        </p:nvSpPr>
        <p:spPr/>
        <p:txBody>
          <a:bodyPr>
            <a:normAutofit fontScale="47500" lnSpcReduction="20000"/>
          </a:bodyPr>
          <a:lstStyle/>
          <a:p>
            <a:r>
              <a:rPr lang="en-US" dirty="0" smtClean="0"/>
              <a:t>The water heater closet must be properly vented and free of chipping, peeling paint, and debris, leaves, etc.</a:t>
            </a:r>
          </a:p>
          <a:p>
            <a:r>
              <a:rPr lang="en-US" dirty="0" smtClean="0"/>
              <a:t>Water heater closet must not have flammable materials stored inside.</a:t>
            </a:r>
          </a:p>
          <a:p>
            <a:r>
              <a:rPr lang="en-US" dirty="0" smtClean="0"/>
              <a:t>Water heater and connectors cannot have any signs of corrosion, leaks, or missing parts.</a:t>
            </a:r>
          </a:p>
          <a:p>
            <a:r>
              <a:rPr lang="en-US" dirty="0" smtClean="0"/>
              <a:t>If water heater is located inside the </a:t>
            </a:r>
            <a:r>
              <a:rPr lang="en-US" dirty="0" smtClean="0"/>
              <a:t>unit </a:t>
            </a:r>
            <a:r>
              <a:rPr lang="en-US" dirty="0" smtClean="0"/>
              <a:t>with walls shared with the exterior, the discharge line must point downward.  The discharge line cannot have an upward pitch, kinking, or flexing pipe, and must be made of material specifically made for water heaters.  This discharge line can be made of CVPC, copper, or galvanized pipe, but cannot be capped, or have the ability to be capped (no threads on the end of the pipe).</a:t>
            </a:r>
          </a:p>
          <a:p>
            <a:r>
              <a:rPr lang="en-US" dirty="0" smtClean="0"/>
              <a:t>The water heater must have earthquake straps properly installed</a:t>
            </a:r>
          </a:p>
          <a:p>
            <a:r>
              <a:rPr lang="en-US" dirty="0" smtClean="0"/>
              <a:t>For gas water heaters, the gas lines must have shut off valves.</a:t>
            </a:r>
          </a:p>
          <a:p>
            <a:r>
              <a:rPr lang="en-US" dirty="0" smtClean="0"/>
              <a:t>If the water heater is in a garage, it must be installed at a minimum height of 18 inches off the ground.  Items cannot be stored or installed near the water heater, ensuring there is a 3 foot clearance around it at all times.</a:t>
            </a:r>
          </a:p>
          <a:p>
            <a:endParaRPr lang="en-US" dirty="0"/>
          </a:p>
          <a:p>
            <a:pPr marL="0" indent="0">
              <a:buNone/>
            </a:pPr>
            <a:endParaRPr lang="en-US" dirty="0" smtClean="0"/>
          </a:p>
          <a:p>
            <a:endParaRPr lang="en-US" dirty="0"/>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1709" r="11709"/>
          <a:stretch>
            <a:fillRect/>
          </a:stretch>
        </p:blipFill>
        <p:spPr/>
      </p:pic>
    </p:spTree>
    <p:custDataLst>
      <p:tags r:id="rId1"/>
    </p:custDataLst>
    <p:extLst>
      <p:ext uri="{BB962C8B-B14F-4D97-AF65-F5344CB8AC3E}">
        <p14:creationId xmlns:p14="http://schemas.microsoft.com/office/powerpoint/2010/main" val="81311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Furnace</a:t>
            </a:r>
            <a:endParaRPr lang="en-US" dirty="0"/>
          </a:p>
        </p:txBody>
      </p:sp>
      <p:sp>
        <p:nvSpPr>
          <p:cNvPr id="10" name="Text Placeholder 9"/>
          <p:cNvSpPr>
            <a:spLocks noGrp="1"/>
          </p:cNvSpPr>
          <p:nvPr>
            <p:ph type="body" sz="quarter" idx="10"/>
          </p:nvPr>
        </p:nvSpPr>
        <p:spPr/>
        <p:txBody>
          <a:bodyPr>
            <a:normAutofit fontScale="62500" lnSpcReduction="20000"/>
          </a:bodyPr>
          <a:lstStyle/>
          <a:p>
            <a:r>
              <a:rPr lang="en-US" dirty="0" smtClean="0"/>
              <a:t>If the property has a furnace, it must be properly connected and in good working order.</a:t>
            </a:r>
          </a:p>
          <a:p>
            <a:r>
              <a:rPr lang="en-US" dirty="0" smtClean="0"/>
              <a:t>The heater closet cannot not have any materials, flammable or otherwise, stored inside.</a:t>
            </a:r>
          </a:p>
          <a:p>
            <a:r>
              <a:rPr lang="en-US" dirty="0" smtClean="0"/>
              <a:t>Electrical outlets in the closet must have </a:t>
            </a:r>
            <a:r>
              <a:rPr lang="en-US" dirty="0" smtClean="0"/>
              <a:t>cover </a:t>
            </a:r>
            <a:r>
              <a:rPr lang="en-US" dirty="0" smtClean="0"/>
              <a:t>plates, be working and properly grounded.</a:t>
            </a:r>
          </a:p>
          <a:p>
            <a:r>
              <a:rPr lang="en-US" dirty="0" smtClean="0"/>
              <a:t>If the furnace is gas, ensure the gas lines have a proper shut off valve.</a:t>
            </a:r>
          </a:p>
          <a:p>
            <a:r>
              <a:rPr lang="en-US" dirty="0" smtClean="0"/>
              <a:t>Surfaces in the furnace closet must not have evidence of water leaking and/or damage due to prior leak.</a:t>
            </a:r>
          </a:p>
          <a:p>
            <a:r>
              <a:rPr lang="en-US" dirty="0" smtClean="0"/>
              <a:t>If the furnace is in an interior closet, the walls and ceiling inside the closet must be in a finished state and free of holes.</a:t>
            </a:r>
          </a:p>
          <a:p>
            <a:endParaRPr lang="en-US" dirty="0" smtClean="0"/>
          </a:p>
          <a:p>
            <a:pPr marL="0" indent="0">
              <a:buNone/>
            </a:pPr>
            <a:endParaRPr lang="en-US" dirty="0" smtClean="0"/>
          </a:p>
          <a:p>
            <a:endParaRPr lang="en-US" dirty="0"/>
          </a:p>
          <a:p>
            <a:pPr marL="0" indent="0">
              <a:buNone/>
            </a:pPr>
            <a:endParaRPr lang="en-US" dirty="0" smtClean="0"/>
          </a:p>
          <a:p>
            <a:endParaRPr lang="en-US" dirty="0"/>
          </a:p>
        </p:txBody>
      </p:sp>
      <p:pic>
        <p:nvPicPr>
          <p:cNvPr id="3" name="Picture Placeholder 2"/>
          <p:cNvPicPr>
            <a:picLocks noGrp="1" noChangeAspect="1"/>
          </p:cNvPicPr>
          <p:nvPr>
            <p:ph type="pic" sz="quarter" idx="11"/>
          </p:nvPr>
        </p:nvPicPr>
        <p:blipFill>
          <a:blip r:embed="rId3"/>
          <a:srcRect l="11721" r="11721"/>
          <a:stretch>
            <a:fillRect/>
          </a:stretch>
        </p:blipFill>
        <p:spPr>
          <a:prstGeom prst="rect">
            <a:avLst/>
          </a:prstGeom>
        </p:spPr>
      </p:pic>
    </p:spTree>
    <p:custDataLst>
      <p:tags r:id="rId1"/>
    </p:custDataLst>
    <p:extLst>
      <p:ext uri="{BB962C8B-B14F-4D97-AF65-F5344CB8AC3E}">
        <p14:creationId xmlns:p14="http://schemas.microsoft.com/office/powerpoint/2010/main" val="272123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Cooling System</a:t>
            </a:r>
            <a:endParaRPr lang="en-US" dirty="0"/>
          </a:p>
        </p:txBody>
      </p:sp>
      <p:sp>
        <p:nvSpPr>
          <p:cNvPr id="10" name="Text Placeholder 9"/>
          <p:cNvSpPr>
            <a:spLocks noGrp="1"/>
          </p:cNvSpPr>
          <p:nvPr>
            <p:ph type="body" sz="quarter" idx="10"/>
          </p:nvPr>
        </p:nvSpPr>
        <p:spPr/>
        <p:txBody>
          <a:bodyPr>
            <a:normAutofit fontScale="70000" lnSpcReduction="20000"/>
          </a:bodyPr>
          <a:lstStyle/>
          <a:p>
            <a:pPr marL="0" indent="0">
              <a:buNone/>
            </a:pPr>
            <a:r>
              <a:rPr lang="en-US" dirty="0" smtClean="0"/>
              <a:t>Air conditioning:</a:t>
            </a:r>
          </a:p>
          <a:p>
            <a:r>
              <a:rPr lang="en-US" dirty="0" smtClean="0"/>
              <a:t>The air conditioning unit must be in proper working order. </a:t>
            </a:r>
          </a:p>
          <a:p>
            <a:r>
              <a:rPr lang="en-US" dirty="0" smtClean="0"/>
              <a:t>The thermostat must be properly installed, covered, and in proper working order.  </a:t>
            </a:r>
          </a:p>
          <a:p>
            <a:r>
              <a:rPr lang="en-US" dirty="0" smtClean="0"/>
              <a:t>If the cooling system is a wall or window unit, it must be installed in an area sufficient to cool all rooms, and, have the proper BTU’s based on the square footage of the </a:t>
            </a:r>
            <a:r>
              <a:rPr lang="en-US" dirty="0" smtClean="0"/>
              <a:t>unit</a:t>
            </a:r>
            <a:r>
              <a:rPr lang="en-US" dirty="0" smtClean="0"/>
              <a:t>.</a:t>
            </a:r>
          </a:p>
          <a:p>
            <a:pPr marL="0" indent="0">
              <a:buNone/>
            </a:pPr>
            <a:r>
              <a:rPr lang="en-US" dirty="0" smtClean="0"/>
              <a:t>Swamp cooler:</a:t>
            </a:r>
          </a:p>
          <a:p>
            <a:r>
              <a:rPr lang="en-US" dirty="0" smtClean="0"/>
              <a:t>Must be working properly, and have a drainage line properly installed and not in an area that would create a hazard</a:t>
            </a:r>
          </a:p>
          <a:p>
            <a:pPr marL="0" indent="0">
              <a:buNone/>
            </a:pPr>
            <a:endParaRPr lang="en-US" dirty="0" smtClean="0"/>
          </a:p>
          <a:p>
            <a:pPr marL="0" indent="0">
              <a:buNone/>
            </a:pPr>
            <a:endParaRPr lang="en-US" dirty="0" smtClean="0"/>
          </a:p>
          <a:p>
            <a:endParaRPr lang="en-US" dirty="0"/>
          </a:p>
          <a:p>
            <a:pPr marL="0" indent="0">
              <a:buNone/>
            </a:pPr>
            <a:endParaRPr lang="en-US" dirty="0" smtClean="0"/>
          </a:p>
          <a:p>
            <a:endParaRPr lang="en-US" dirty="0"/>
          </a:p>
        </p:txBody>
      </p:sp>
      <p:sp>
        <p:nvSpPr>
          <p:cNvPr id="2" name="Picture Placeholder 1"/>
          <p:cNvSpPr>
            <a:spLocks noGrp="1"/>
          </p:cNvSpPr>
          <p:nvPr>
            <p:ph type="pic" sz="quarter" idx="11"/>
          </p:nvPr>
        </p:nvSpPr>
        <p:spPr/>
      </p:sp>
      <p:sp>
        <p:nvSpPr>
          <p:cNvPr id="4" name="Rectangle 3"/>
          <p:cNvSpPr/>
          <p:nvPr/>
        </p:nvSpPr>
        <p:spPr>
          <a:xfrm>
            <a:off x="6766560" y="-8389"/>
            <a:ext cx="2377440" cy="48441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7457229" y="231493"/>
            <a:ext cx="996098" cy="996098"/>
          </a:xfrm>
          <a:prstGeom prst="rect">
            <a:avLst/>
          </a:prstGeom>
        </p:spPr>
      </p:pic>
      <p:pic>
        <p:nvPicPr>
          <p:cNvPr id="6" name="Picture 5"/>
          <p:cNvPicPr>
            <a:picLocks noChangeAspect="1"/>
          </p:cNvPicPr>
          <p:nvPr/>
        </p:nvPicPr>
        <p:blipFill rotWithShape="1">
          <a:blip r:embed="rId4"/>
          <a:srcRect t="19479" b="20657"/>
          <a:stretch/>
        </p:blipFill>
        <p:spPr>
          <a:xfrm>
            <a:off x="7340872" y="1428793"/>
            <a:ext cx="1224287" cy="732901"/>
          </a:xfrm>
          <a:prstGeom prst="rect">
            <a:avLst/>
          </a:prstGeom>
        </p:spPr>
      </p:pic>
      <p:pic>
        <p:nvPicPr>
          <p:cNvPr id="7" name="Picture 6"/>
          <p:cNvPicPr>
            <a:picLocks noChangeAspect="1"/>
          </p:cNvPicPr>
          <p:nvPr/>
        </p:nvPicPr>
        <p:blipFill>
          <a:blip r:embed="rId5"/>
          <a:stretch>
            <a:fillRect/>
          </a:stretch>
        </p:blipFill>
        <p:spPr>
          <a:xfrm>
            <a:off x="7439551" y="2421619"/>
            <a:ext cx="1013776" cy="1013776"/>
          </a:xfrm>
          <a:prstGeom prst="rect">
            <a:avLst/>
          </a:prstGeom>
        </p:spPr>
      </p:pic>
      <p:pic>
        <p:nvPicPr>
          <p:cNvPr id="3" name="Picture 2"/>
          <p:cNvPicPr>
            <a:picLocks noChangeAspect="1"/>
          </p:cNvPicPr>
          <p:nvPr/>
        </p:nvPicPr>
        <p:blipFill>
          <a:blip r:embed="rId6"/>
          <a:stretch>
            <a:fillRect/>
          </a:stretch>
        </p:blipFill>
        <p:spPr>
          <a:xfrm>
            <a:off x="7537825" y="3697599"/>
            <a:ext cx="817228" cy="817228"/>
          </a:xfrm>
          <a:prstGeom prst="rect">
            <a:avLst/>
          </a:prstGeom>
        </p:spPr>
      </p:pic>
    </p:spTree>
    <p:custDataLst>
      <p:tags r:id="rId1"/>
    </p:custDataLst>
    <p:extLst>
      <p:ext uri="{BB962C8B-B14F-4D97-AF65-F5344CB8AC3E}">
        <p14:creationId xmlns:p14="http://schemas.microsoft.com/office/powerpoint/2010/main" val="90033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Fixtures and Fans</a:t>
            </a:r>
            <a:endParaRPr lang="en-US" dirty="0"/>
          </a:p>
        </p:txBody>
      </p:sp>
      <p:sp>
        <p:nvSpPr>
          <p:cNvPr id="10" name="Text Placeholder 9"/>
          <p:cNvSpPr>
            <a:spLocks noGrp="1"/>
          </p:cNvSpPr>
          <p:nvPr>
            <p:ph type="body" sz="quarter" idx="10"/>
          </p:nvPr>
        </p:nvSpPr>
        <p:spPr/>
        <p:txBody>
          <a:bodyPr>
            <a:normAutofit/>
          </a:bodyPr>
          <a:lstStyle/>
          <a:p>
            <a:pPr marL="0" indent="0">
              <a:buNone/>
            </a:pPr>
            <a:endParaRPr lang="en-US" dirty="0" smtClean="0"/>
          </a:p>
          <a:p>
            <a:endParaRPr lang="en-US" dirty="0"/>
          </a:p>
          <a:p>
            <a:pPr marL="0" indent="0">
              <a:buNone/>
            </a:pPr>
            <a:endParaRPr lang="en-US" dirty="0" smtClean="0"/>
          </a:p>
          <a:p>
            <a:endParaRPr lang="en-US" dirty="0"/>
          </a:p>
        </p:txBody>
      </p:sp>
      <p:sp>
        <p:nvSpPr>
          <p:cNvPr id="2" name="Picture Placeholder 1"/>
          <p:cNvSpPr>
            <a:spLocks noGrp="1"/>
          </p:cNvSpPr>
          <p:nvPr>
            <p:ph type="pic" sz="quarter" idx="11"/>
          </p:nvPr>
        </p:nvSpPr>
        <p:spPr/>
      </p:sp>
      <p:sp>
        <p:nvSpPr>
          <p:cNvPr id="4" name="Rectangle 3"/>
          <p:cNvSpPr/>
          <p:nvPr/>
        </p:nvSpPr>
        <p:spPr>
          <a:xfrm>
            <a:off x="6766560" y="-8389"/>
            <a:ext cx="2377440" cy="48441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9"/>
          <p:cNvSpPr txBox="1">
            <a:spLocks/>
          </p:cNvSpPr>
          <p:nvPr/>
        </p:nvSpPr>
        <p:spPr>
          <a:xfrm>
            <a:off x="457200" y="1227591"/>
            <a:ext cx="6237514" cy="3569552"/>
          </a:xfrm>
          <a:prstGeom prst="rect">
            <a:avLst/>
          </a:prstGeom>
        </p:spPr>
        <p:txBody>
          <a:bodyPr vert="horz" lIns="91440" tIns="45720" rIns="91440" bIns="45720" rtlCol="0">
            <a:normAutofit fontScale="77500" lnSpcReduction="20000"/>
          </a:bodyPr>
          <a:lstStyle>
            <a:lvl1pPr marL="228600" indent="-228600" algn="l" defTabSz="457200" rtl="0" eaLnBrk="1" latinLnBrk="0" hangingPunct="1">
              <a:lnSpc>
                <a:spcPct val="110000"/>
              </a:lnSpc>
              <a:spcBef>
                <a:spcPts val="900"/>
              </a:spcBef>
              <a:buClr>
                <a:srgbClr val="70BB50"/>
              </a:buClr>
              <a:buFont typeface="Arial"/>
              <a:buChar char="•"/>
              <a:defRPr sz="2400" b="0" i="0" kern="1200">
                <a:solidFill>
                  <a:srgbClr val="5D5F65"/>
                </a:solidFill>
                <a:latin typeface="Palatino"/>
                <a:ea typeface="+mn-ea"/>
                <a:cs typeface="Palatino"/>
              </a:defRPr>
            </a:lvl1pPr>
            <a:lvl2pPr marL="685800" indent="-228600" algn="l" defTabSz="457200" rtl="0" eaLnBrk="1" latinLnBrk="0" hangingPunct="1">
              <a:lnSpc>
                <a:spcPct val="100000"/>
              </a:lnSpc>
              <a:spcBef>
                <a:spcPts val="900"/>
              </a:spcBef>
              <a:buClr>
                <a:srgbClr val="5D5F65"/>
              </a:buClr>
              <a:buFont typeface="Arial"/>
              <a:buChar char="–"/>
              <a:defRPr sz="2000" b="0" i="0" kern="1200">
                <a:solidFill>
                  <a:srgbClr val="5D5F65"/>
                </a:solidFill>
                <a:latin typeface="Myriad Roman"/>
                <a:ea typeface="+mn-ea"/>
                <a:cs typeface="Myriad Roman"/>
              </a:defRPr>
            </a:lvl2pPr>
            <a:lvl3pPr marL="914400" indent="-228600" algn="l" defTabSz="457200" rtl="0" eaLnBrk="1" latinLnBrk="0" hangingPunct="1">
              <a:lnSpc>
                <a:spcPct val="100000"/>
              </a:lnSpc>
              <a:spcBef>
                <a:spcPts val="900"/>
              </a:spcBef>
              <a:buFont typeface="Arial"/>
              <a:buChar char="•"/>
              <a:defRPr sz="1800" b="0" i="1" kern="1200">
                <a:solidFill>
                  <a:srgbClr val="5D5F65"/>
                </a:solidFill>
                <a:latin typeface="Palatino"/>
                <a:ea typeface="+mn-ea"/>
                <a:cs typeface="Palatino"/>
              </a:defRPr>
            </a:lvl3pPr>
            <a:lvl4pPr marL="1600200" indent="-228600" algn="l" defTabSz="457200" rtl="0" eaLnBrk="1" latinLnBrk="0" hangingPunct="1">
              <a:lnSpc>
                <a:spcPct val="100000"/>
              </a:lnSpc>
              <a:spcBef>
                <a:spcPts val="900"/>
              </a:spcBef>
              <a:buFont typeface="Arial"/>
              <a:buChar char="–"/>
              <a:defRPr sz="1600" b="0" i="1" kern="1200">
                <a:solidFill>
                  <a:srgbClr val="5D5F65"/>
                </a:solidFill>
                <a:latin typeface="Myriad Roman"/>
                <a:ea typeface="+mn-ea"/>
                <a:cs typeface="Myriad Roman"/>
              </a:defRPr>
            </a:lvl4pPr>
            <a:lvl5pPr marL="2057400" indent="-228600" algn="l" defTabSz="457200" rtl="0" eaLnBrk="1" latinLnBrk="0" hangingPunct="1">
              <a:lnSpc>
                <a:spcPct val="100000"/>
              </a:lnSpc>
              <a:spcBef>
                <a:spcPts val="900"/>
              </a:spcBef>
              <a:buFont typeface="Arial"/>
              <a:buChar char="»"/>
              <a:defRPr sz="1400" b="0" i="0" kern="1200">
                <a:solidFill>
                  <a:srgbClr val="5D5F65"/>
                </a:solidFill>
                <a:latin typeface="Myriad Roman"/>
                <a:ea typeface="+mn-ea"/>
                <a:cs typeface="Myriad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ALL affixed light fixtures must be in proper working order, and have covers without cracks or chips.  Bulbs must be present, eliminating exposed sockets.</a:t>
            </a:r>
          </a:p>
          <a:p>
            <a:r>
              <a:rPr lang="en-US" dirty="0" smtClean="0"/>
              <a:t>ALL affixed ceiling fans must be in proper working order.  Fan must be securely installed, attached to the ceiling, and not shaking or swaying.  If a light kit is included, bulbs must be present, eliminating exposed sockets.</a:t>
            </a:r>
          </a:p>
          <a:p>
            <a:pPr marL="0" indent="0">
              <a:buNone/>
            </a:pPr>
            <a:endParaRPr lang="en-US" dirty="0" smtClean="0"/>
          </a:p>
          <a:p>
            <a:pPr marL="0" indent="0">
              <a:buNone/>
            </a:pPr>
            <a:endParaRPr lang="en-US" sz="2000" dirty="0" smtClean="0"/>
          </a:p>
          <a:p>
            <a:pPr marL="0" indent="0">
              <a:buNone/>
            </a:pPr>
            <a:r>
              <a:rPr lang="en-US" sz="2000" dirty="0" smtClean="0"/>
              <a:t>NOTE:  Open sockets are never allowed (every socket must have a light bulb).</a:t>
            </a:r>
          </a:p>
          <a:p>
            <a:endParaRPr lang="en-US" dirty="0" smtClean="0"/>
          </a:p>
          <a:p>
            <a:pPr marL="0" indent="0">
              <a:buFont typeface="Arial"/>
              <a:buNone/>
            </a:pPr>
            <a:endParaRPr lang="en-US" dirty="0" smtClean="0"/>
          </a:p>
          <a:p>
            <a:endParaRPr lang="en-US" dirty="0" smtClean="0"/>
          </a:p>
          <a:p>
            <a:pPr marL="0" indent="0">
              <a:buFont typeface="Arial"/>
              <a:buNone/>
            </a:pPr>
            <a:endParaRPr lang="en-US" dirty="0" smtClean="0"/>
          </a:p>
          <a:p>
            <a:endParaRPr lang="en-US" dirty="0"/>
          </a:p>
        </p:txBody>
      </p:sp>
      <p:pic>
        <p:nvPicPr>
          <p:cNvPr id="8" name="Picture 7"/>
          <p:cNvPicPr>
            <a:picLocks noChangeAspect="1"/>
          </p:cNvPicPr>
          <p:nvPr/>
        </p:nvPicPr>
        <p:blipFill>
          <a:blip r:embed="rId3"/>
          <a:stretch>
            <a:fillRect/>
          </a:stretch>
        </p:blipFill>
        <p:spPr>
          <a:xfrm>
            <a:off x="7441454" y="99969"/>
            <a:ext cx="1027651" cy="1027651"/>
          </a:xfrm>
          <a:prstGeom prst="rect">
            <a:avLst/>
          </a:prstGeom>
        </p:spPr>
      </p:pic>
      <p:pic>
        <p:nvPicPr>
          <p:cNvPr id="12" name="Picture 11"/>
          <p:cNvPicPr>
            <a:picLocks noChangeAspect="1"/>
          </p:cNvPicPr>
          <p:nvPr/>
        </p:nvPicPr>
        <p:blipFill rotWithShape="1">
          <a:blip r:embed="rId4"/>
          <a:srcRect t="32139" b="30246"/>
          <a:stretch/>
        </p:blipFill>
        <p:spPr>
          <a:xfrm>
            <a:off x="7040879" y="1046277"/>
            <a:ext cx="1828800" cy="687897"/>
          </a:xfrm>
          <a:prstGeom prst="rect">
            <a:avLst/>
          </a:prstGeom>
        </p:spPr>
      </p:pic>
      <p:pic>
        <p:nvPicPr>
          <p:cNvPr id="13" name="Picture 12"/>
          <p:cNvPicPr>
            <a:picLocks noChangeAspect="1"/>
          </p:cNvPicPr>
          <p:nvPr/>
        </p:nvPicPr>
        <p:blipFill rotWithShape="1">
          <a:blip r:embed="rId5"/>
          <a:srcRect t="26440" b="22183"/>
          <a:stretch/>
        </p:blipFill>
        <p:spPr>
          <a:xfrm>
            <a:off x="6993062" y="1734174"/>
            <a:ext cx="1828800" cy="939567"/>
          </a:xfrm>
          <a:prstGeom prst="rect">
            <a:avLst/>
          </a:prstGeom>
        </p:spPr>
      </p:pic>
      <p:pic>
        <p:nvPicPr>
          <p:cNvPr id="14" name="Picture 13"/>
          <p:cNvPicPr>
            <a:picLocks noChangeAspect="1"/>
          </p:cNvPicPr>
          <p:nvPr/>
        </p:nvPicPr>
        <p:blipFill rotWithShape="1">
          <a:blip r:embed="rId6"/>
          <a:srcRect t="23423" b="22907"/>
          <a:stretch/>
        </p:blipFill>
        <p:spPr>
          <a:xfrm>
            <a:off x="7040879" y="2773234"/>
            <a:ext cx="1828800" cy="981513"/>
          </a:xfrm>
          <a:prstGeom prst="rect">
            <a:avLst/>
          </a:prstGeom>
        </p:spPr>
      </p:pic>
      <p:pic>
        <p:nvPicPr>
          <p:cNvPr id="3" name="Picture 2"/>
          <p:cNvPicPr>
            <a:picLocks noChangeAspect="1"/>
          </p:cNvPicPr>
          <p:nvPr/>
        </p:nvPicPr>
        <p:blipFill rotWithShape="1">
          <a:blip r:embed="rId7"/>
          <a:srcRect t="21571" b="19714"/>
          <a:stretch/>
        </p:blipFill>
        <p:spPr>
          <a:xfrm>
            <a:off x="7155179" y="3754747"/>
            <a:ext cx="1600200" cy="939567"/>
          </a:xfrm>
          <a:prstGeom prst="rect">
            <a:avLst/>
          </a:prstGeom>
        </p:spPr>
      </p:pic>
      <p:sp>
        <p:nvSpPr>
          <p:cNvPr id="5" name="&quot;No&quot; Symbol 4"/>
          <p:cNvSpPr/>
          <p:nvPr/>
        </p:nvSpPr>
        <p:spPr>
          <a:xfrm>
            <a:off x="7155178" y="3573710"/>
            <a:ext cx="1600201" cy="1220097"/>
          </a:xfrm>
          <a:prstGeom prst="noSmoking">
            <a:avLst>
              <a:gd name="adj" fmla="val 5089"/>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482042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Outdoors</a:t>
            </a:r>
            <a:endParaRPr lang="en-US" dirty="0"/>
          </a:p>
        </p:txBody>
      </p:sp>
      <p:sp>
        <p:nvSpPr>
          <p:cNvPr id="10" name="Text Placeholder 9"/>
          <p:cNvSpPr>
            <a:spLocks noGrp="1"/>
          </p:cNvSpPr>
          <p:nvPr>
            <p:ph type="body" sz="quarter" idx="10"/>
          </p:nvPr>
        </p:nvSpPr>
        <p:spPr/>
        <p:txBody>
          <a:bodyPr>
            <a:normAutofit/>
          </a:bodyPr>
          <a:lstStyle/>
          <a:p>
            <a:pPr marL="0" indent="0">
              <a:buNone/>
            </a:pPr>
            <a:endParaRPr lang="en-US" dirty="0" smtClean="0"/>
          </a:p>
          <a:p>
            <a:endParaRPr lang="en-US" dirty="0"/>
          </a:p>
          <a:p>
            <a:pPr marL="0" indent="0">
              <a:buNone/>
            </a:pPr>
            <a:endParaRPr lang="en-US" dirty="0" smtClean="0"/>
          </a:p>
          <a:p>
            <a:endParaRPr lang="en-US" dirty="0"/>
          </a:p>
        </p:txBody>
      </p:sp>
      <p:sp>
        <p:nvSpPr>
          <p:cNvPr id="2" name="Picture Placeholder 1"/>
          <p:cNvSpPr>
            <a:spLocks noGrp="1"/>
          </p:cNvSpPr>
          <p:nvPr>
            <p:ph type="pic" sz="quarter" idx="11"/>
          </p:nvPr>
        </p:nvSpPr>
        <p:spPr/>
      </p:sp>
      <p:sp>
        <p:nvSpPr>
          <p:cNvPr id="4" name="Rectangle 3"/>
          <p:cNvSpPr/>
          <p:nvPr/>
        </p:nvSpPr>
        <p:spPr>
          <a:xfrm>
            <a:off x="6766560" y="-8389"/>
            <a:ext cx="2377440" cy="48441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9"/>
          <p:cNvSpPr txBox="1">
            <a:spLocks/>
          </p:cNvSpPr>
          <p:nvPr/>
        </p:nvSpPr>
        <p:spPr>
          <a:xfrm>
            <a:off x="457200" y="1227591"/>
            <a:ext cx="6237514" cy="3569552"/>
          </a:xfrm>
          <a:prstGeom prst="rect">
            <a:avLst/>
          </a:prstGeom>
        </p:spPr>
        <p:txBody>
          <a:bodyPr vert="horz" lIns="91440" tIns="45720" rIns="91440" bIns="45720" rtlCol="0">
            <a:normAutofit fontScale="85000" lnSpcReduction="10000"/>
          </a:bodyPr>
          <a:lstStyle>
            <a:lvl1pPr marL="228600" indent="-228600" algn="l" defTabSz="457200" rtl="0" eaLnBrk="1" latinLnBrk="0" hangingPunct="1">
              <a:lnSpc>
                <a:spcPct val="110000"/>
              </a:lnSpc>
              <a:spcBef>
                <a:spcPts val="900"/>
              </a:spcBef>
              <a:buClr>
                <a:srgbClr val="70BB50"/>
              </a:buClr>
              <a:buFont typeface="Arial"/>
              <a:buChar char="•"/>
              <a:defRPr sz="2400" b="0" i="0" kern="1200">
                <a:solidFill>
                  <a:srgbClr val="5D5F65"/>
                </a:solidFill>
                <a:latin typeface="Palatino"/>
                <a:ea typeface="+mn-ea"/>
                <a:cs typeface="Palatino"/>
              </a:defRPr>
            </a:lvl1pPr>
            <a:lvl2pPr marL="685800" indent="-228600" algn="l" defTabSz="457200" rtl="0" eaLnBrk="1" latinLnBrk="0" hangingPunct="1">
              <a:lnSpc>
                <a:spcPct val="100000"/>
              </a:lnSpc>
              <a:spcBef>
                <a:spcPts val="900"/>
              </a:spcBef>
              <a:buClr>
                <a:srgbClr val="5D5F65"/>
              </a:buClr>
              <a:buFont typeface="Arial"/>
              <a:buChar char="–"/>
              <a:defRPr sz="2000" b="0" i="0" kern="1200">
                <a:solidFill>
                  <a:srgbClr val="5D5F65"/>
                </a:solidFill>
                <a:latin typeface="Myriad Roman"/>
                <a:ea typeface="+mn-ea"/>
                <a:cs typeface="Myriad Roman"/>
              </a:defRPr>
            </a:lvl2pPr>
            <a:lvl3pPr marL="914400" indent="-228600" algn="l" defTabSz="457200" rtl="0" eaLnBrk="1" latinLnBrk="0" hangingPunct="1">
              <a:lnSpc>
                <a:spcPct val="100000"/>
              </a:lnSpc>
              <a:spcBef>
                <a:spcPts val="900"/>
              </a:spcBef>
              <a:buFont typeface="Arial"/>
              <a:buChar char="•"/>
              <a:defRPr sz="1800" b="0" i="1" kern="1200">
                <a:solidFill>
                  <a:srgbClr val="5D5F65"/>
                </a:solidFill>
                <a:latin typeface="Palatino"/>
                <a:ea typeface="+mn-ea"/>
                <a:cs typeface="Palatino"/>
              </a:defRPr>
            </a:lvl3pPr>
            <a:lvl4pPr marL="1600200" indent="-228600" algn="l" defTabSz="457200" rtl="0" eaLnBrk="1" latinLnBrk="0" hangingPunct="1">
              <a:lnSpc>
                <a:spcPct val="100000"/>
              </a:lnSpc>
              <a:spcBef>
                <a:spcPts val="900"/>
              </a:spcBef>
              <a:buFont typeface="Arial"/>
              <a:buChar char="–"/>
              <a:defRPr sz="1600" b="0" i="1" kern="1200">
                <a:solidFill>
                  <a:srgbClr val="5D5F65"/>
                </a:solidFill>
                <a:latin typeface="Myriad Roman"/>
                <a:ea typeface="+mn-ea"/>
                <a:cs typeface="Myriad Roman"/>
              </a:defRPr>
            </a:lvl4pPr>
            <a:lvl5pPr marL="2057400" indent="-228600" algn="l" defTabSz="457200" rtl="0" eaLnBrk="1" latinLnBrk="0" hangingPunct="1">
              <a:lnSpc>
                <a:spcPct val="100000"/>
              </a:lnSpc>
              <a:spcBef>
                <a:spcPts val="900"/>
              </a:spcBef>
              <a:buFont typeface="Arial"/>
              <a:buChar char="»"/>
              <a:defRPr sz="1400" b="0" i="0" kern="1200">
                <a:solidFill>
                  <a:srgbClr val="5D5F65"/>
                </a:solidFill>
                <a:latin typeface="Myriad Roman"/>
                <a:ea typeface="+mn-ea"/>
                <a:cs typeface="Myriad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Exterior surfaces, over hangs, doors, fences, siding, stucco, and fascia boards are inspected for signs of deterioration and chipping paint.</a:t>
            </a:r>
          </a:p>
          <a:p>
            <a:r>
              <a:rPr lang="en-US" dirty="0" smtClean="0"/>
              <a:t>Paths/walkways leading to, or around the </a:t>
            </a:r>
            <a:r>
              <a:rPr lang="en-US" dirty="0" smtClean="0"/>
              <a:t>unit</a:t>
            </a:r>
            <a:r>
              <a:rPr lang="en-US" dirty="0" smtClean="0"/>
              <a:t>, must be level and free of tripping hazards.</a:t>
            </a:r>
          </a:p>
          <a:p>
            <a:r>
              <a:rPr lang="en-US" dirty="0" smtClean="0"/>
              <a:t>Property address and/or apartment numbers must be clear, visible, and in plain sight from the street.</a:t>
            </a:r>
          </a:p>
          <a:p>
            <a:r>
              <a:rPr lang="en-US" dirty="0" smtClean="0"/>
              <a:t>Trees, branches, cannot be encroaching on to the </a:t>
            </a:r>
            <a:r>
              <a:rPr lang="en-US" dirty="0" smtClean="0"/>
              <a:t>unit</a:t>
            </a:r>
            <a:r>
              <a:rPr lang="en-US" dirty="0" smtClean="0"/>
              <a:t>, blocking windows, or touching </a:t>
            </a:r>
            <a:r>
              <a:rPr lang="en-US" dirty="0" smtClean="0"/>
              <a:t>the roof</a:t>
            </a:r>
            <a:r>
              <a:rPr lang="en-US" dirty="0" smtClean="0"/>
              <a:t>.</a:t>
            </a:r>
          </a:p>
          <a:p>
            <a:endParaRPr lang="en-US" dirty="0"/>
          </a:p>
          <a:p>
            <a:endParaRPr lang="en-US" dirty="0" smtClean="0"/>
          </a:p>
          <a:p>
            <a:endParaRPr lang="en-US" dirty="0"/>
          </a:p>
          <a:p>
            <a:pPr marL="0" indent="0">
              <a:buNone/>
            </a:pPr>
            <a:endParaRPr lang="en-US" dirty="0" smtClean="0"/>
          </a:p>
          <a:p>
            <a:pPr marL="0" indent="0">
              <a:buNone/>
            </a:pPr>
            <a:endParaRPr lang="en-US" dirty="0" smtClean="0"/>
          </a:p>
          <a:p>
            <a:endParaRPr lang="en-US" dirty="0" smtClean="0"/>
          </a:p>
          <a:p>
            <a:pPr marL="0" indent="0">
              <a:buFont typeface="Arial"/>
              <a:buNone/>
            </a:pPr>
            <a:endParaRPr lang="en-US" dirty="0" smtClean="0"/>
          </a:p>
          <a:p>
            <a:endParaRPr lang="en-US" dirty="0" smtClean="0"/>
          </a:p>
          <a:p>
            <a:pPr marL="0" indent="0">
              <a:buFont typeface="Arial"/>
              <a:buNone/>
            </a:pPr>
            <a:endParaRPr lang="en-US" dirty="0" smtClean="0"/>
          </a:p>
          <a:p>
            <a:endParaRPr lang="en-US" dirty="0"/>
          </a:p>
        </p:txBody>
      </p:sp>
      <p:pic>
        <p:nvPicPr>
          <p:cNvPr id="3" name="Picture 2"/>
          <p:cNvPicPr>
            <a:picLocks noChangeAspect="1"/>
          </p:cNvPicPr>
          <p:nvPr/>
        </p:nvPicPr>
        <p:blipFill>
          <a:blip r:embed="rId3"/>
          <a:stretch>
            <a:fillRect/>
          </a:stretch>
        </p:blipFill>
        <p:spPr>
          <a:xfrm>
            <a:off x="6766560" y="-16778"/>
            <a:ext cx="2383743" cy="4846740"/>
          </a:xfrm>
          <a:prstGeom prst="rect">
            <a:avLst/>
          </a:prstGeom>
        </p:spPr>
      </p:pic>
    </p:spTree>
    <p:custDataLst>
      <p:tags r:id="rId1"/>
    </p:custDataLst>
    <p:extLst>
      <p:ext uri="{BB962C8B-B14F-4D97-AF65-F5344CB8AC3E}">
        <p14:creationId xmlns:p14="http://schemas.microsoft.com/office/powerpoint/2010/main" val="57410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2338" y="1389145"/>
            <a:ext cx="6237513" cy="4524315"/>
          </a:xfrm>
          <a:prstGeom prst="rect">
            <a:avLst/>
          </a:prstGeom>
          <a:noFill/>
        </p:spPr>
        <p:txBody>
          <a:bodyPr wrap="square" rtlCol="0">
            <a:spAutoFit/>
          </a:bodyPr>
          <a:lstStyle/>
          <a:p>
            <a:pPr lvl="0"/>
            <a:r>
              <a:rPr lang="en-US" dirty="0" smtClean="0">
                <a:solidFill>
                  <a:srgbClr val="5D5F65"/>
                </a:solidFill>
                <a:latin typeface="Palatino"/>
              </a:rPr>
              <a:t>Our certified </a:t>
            </a:r>
            <a:r>
              <a:rPr lang="en-US" dirty="0" smtClean="0">
                <a:solidFill>
                  <a:srgbClr val="5D5F65"/>
                </a:solidFill>
                <a:latin typeface="Palatino"/>
              </a:rPr>
              <a:t>HQS </a:t>
            </a:r>
            <a:r>
              <a:rPr lang="en-US" dirty="0" smtClean="0">
                <a:solidFill>
                  <a:srgbClr val="5D5F65"/>
                </a:solidFill>
                <a:latin typeface="Palatino"/>
              </a:rPr>
              <a:t>inspectors </a:t>
            </a:r>
            <a:r>
              <a:rPr lang="en-US" dirty="0" smtClean="0">
                <a:solidFill>
                  <a:srgbClr val="5D5F65"/>
                </a:solidFill>
                <a:latin typeface="Palatino"/>
              </a:rPr>
              <a:t>will ensure that there are no visible, immediate hazards to the </a:t>
            </a:r>
            <a:r>
              <a:rPr lang="en-US" dirty="0" smtClean="0">
                <a:solidFill>
                  <a:srgbClr val="5D5F65"/>
                </a:solidFill>
                <a:latin typeface="Palatino"/>
              </a:rPr>
              <a:t>unit</a:t>
            </a:r>
            <a:r>
              <a:rPr lang="en-US" dirty="0" smtClean="0">
                <a:solidFill>
                  <a:srgbClr val="5D5F65"/>
                </a:solidFill>
                <a:latin typeface="Palatino"/>
              </a:rPr>
              <a:t>.  </a:t>
            </a:r>
          </a:p>
          <a:p>
            <a:pPr lvl="0"/>
            <a:endParaRPr lang="en-US" dirty="0">
              <a:solidFill>
                <a:srgbClr val="5D5F65"/>
              </a:solidFill>
              <a:latin typeface="Palatino"/>
            </a:endParaRPr>
          </a:p>
          <a:p>
            <a:pPr lvl="0"/>
            <a:r>
              <a:rPr lang="en-US" dirty="0" smtClean="0">
                <a:solidFill>
                  <a:srgbClr val="5D5F65"/>
                </a:solidFill>
                <a:latin typeface="Palatino"/>
              </a:rPr>
              <a:t>In the event a hazard exists, they will determine whether the repair will be required by the </a:t>
            </a:r>
            <a:r>
              <a:rPr lang="en-US" dirty="0" smtClean="0">
                <a:solidFill>
                  <a:srgbClr val="5D5F65"/>
                </a:solidFill>
                <a:latin typeface="Palatino"/>
              </a:rPr>
              <a:t>tenant </a:t>
            </a:r>
            <a:r>
              <a:rPr lang="en-US" dirty="0" smtClean="0">
                <a:solidFill>
                  <a:srgbClr val="5D5F65"/>
                </a:solidFill>
                <a:latin typeface="Palatino"/>
              </a:rPr>
              <a:t>or </a:t>
            </a:r>
            <a:r>
              <a:rPr lang="en-US" dirty="0" smtClean="0">
                <a:solidFill>
                  <a:srgbClr val="5D5F65"/>
                </a:solidFill>
                <a:latin typeface="Palatino"/>
              </a:rPr>
              <a:t>owner</a:t>
            </a:r>
            <a:r>
              <a:rPr lang="en-US" dirty="0" smtClean="0">
                <a:solidFill>
                  <a:srgbClr val="5D5F65"/>
                </a:solidFill>
                <a:latin typeface="Palatino"/>
              </a:rPr>
              <a:t>.  </a:t>
            </a:r>
            <a:r>
              <a:rPr lang="en-US" dirty="0" smtClean="0">
                <a:solidFill>
                  <a:srgbClr val="5D5F65"/>
                </a:solidFill>
                <a:latin typeface="Palatino"/>
              </a:rPr>
              <a:t>For example, </a:t>
            </a:r>
            <a:r>
              <a:rPr lang="en-US" dirty="0" smtClean="0">
                <a:solidFill>
                  <a:srgbClr val="5D5F65"/>
                </a:solidFill>
                <a:latin typeface="Palatino"/>
              </a:rPr>
              <a:t>If the unit is occupied, missing light bulbs are the responsibility of the </a:t>
            </a:r>
            <a:r>
              <a:rPr lang="en-US" dirty="0" smtClean="0">
                <a:solidFill>
                  <a:srgbClr val="5D5F65"/>
                </a:solidFill>
                <a:latin typeface="Palatino"/>
              </a:rPr>
              <a:t>tenant</a:t>
            </a:r>
            <a:r>
              <a:rPr lang="en-US" dirty="0" smtClean="0">
                <a:solidFill>
                  <a:srgbClr val="5D5F65"/>
                </a:solidFill>
                <a:latin typeface="Palatino"/>
              </a:rPr>
              <a:t>.  Inoperable range hood motor would be </a:t>
            </a:r>
            <a:r>
              <a:rPr lang="en-US" dirty="0" smtClean="0">
                <a:solidFill>
                  <a:srgbClr val="5D5F65"/>
                </a:solidFill>
                <a:latin typeface="Palatino"/>
              </a:rPr>
              <a:t>owner </a:t>
            </a:r>
            <a:r>
              <a:rPr lang="en-US" dirty="0" smtClean="0">
                <a:solidFill>
                  <a:srgbClr val="5D5F65"/>
                </a:solidFill>
                <a:latin typeface="Palatino"/>
              </a:rPr>
              <a:t>responsibility.</a:t>
            </a:r>
          </a:p>
          <a:p>
            <a:pPr lvl="0"/>
            <a:endParaRPr lang="en-US" dirty="0">
              <a:solidFill>
                <a:srgbClr val="5D5F65"/>
              </a:solidFill>
              <a:latin typeface="Palatino"/>
            </a:endParaRPr>
          </a:p>
          <a:p>
            <a:pPr lvl="0"/>
            <a:r>
              <a:rPr lang="en-US" dirty="0" smtClean="0">
                <a:solidFill>
                  <a:srgbClr val="5D5F65"/>
                </a:solidFill>
                <a:latin typeface="Palatino"/>
              </a:rPr>
              <a:t>The </a:t>
            </a:r>
            <a:r>
              <a:rPr lang="en-US" dirty="0" smtClean="0">
                <a:solidFill>
                  <a:srgbClr val="5D5F65"/>
                </a:solidFill>
                <a:latin typeface="Palatino"/>
              </a:rPr>
              <a:t>initial </a:t>
            </a:r>
            <a:r>
              <a:rPr lang="en-US" dirty="0" smtClean="0">
                <a:solidFill>
                  <a:srgbClr val="5D5F65"/>
                </a:solidFill>
                <a:latin typeface="Palatino"/>
              </a:rPr>
              <a:t>move-in Inspection on a vacant </a:t>
            </a:r>
            <a:r>
              <a:rPr lang="en-US" dirty="0" smtClean="0">
                <a:solidFill>
                  <a:srgbClr val="5D5F65"/>
                </a:solidFill>
                <a:latin typeface="Palatino"/>
              </a:rPr>
              <a:t>unit </a:t>
            </a:r>
            <a:r>
              <a:rPr lang="en-US" dirty="0" smtClean="0">
                <a:solidFill>
                  <a:srgbClr val="5D5F65"/>
                </a:solidFill>
                <a:latin typeface="Palatino"/>
              </a:rPr>
              <a:t>will only identify the </a:t>
            </a:r>
            <a:r>
              <a:rPr lang="en-US" dirty="0" smtClean="0">
                <a:solidFill>
                  <a:srgbClr val="5D5F65"/>
                </a:solidFill>
                <a:latin typeface="Palatino"/>
              </a:rPr>
              <a:t>owner </a:t>
            </a:r>
            <a:r>
              <a:rPr lang="en-US" dirty="0" smtClean="0">
                <a:solidFill>
                  <a:srgbClr val="5D5F65"/>
                </a:solidFill>
                <a:latin typeface="Palatino"/>
              </a:rPr>
              <a:t>as responsible for the required repairs.  </a:t>
            </a:r>
          </a:p>
          <a:p>
            <a:pPr lvl="0"/>
            <a:endParaRPr lang="en-US" dirty="0">
              <a:solidFill>
                <a:srgbClr val="5D5F65"/>
              </a:solidFill>
            </a:endParaRPr>
          </a:p>
          <a:p>
            <a:pPr lvl="0"/>
            <a:endParaRPr lang="en-US" dirty="0"/>
          </a:p>
          <a:p>
            <a:pPr lvl="0"/>
            <a:endParaRPr lang="en-US" dirty="0" smtClean="0"/>
          </a:p>
          <a:p>
            <a:pPr lvl="0"/>
            <a:endParaRPr lang="en-US" dirty="0" smtClean="0"/>
          </a:p>
          <a:p>
            <a:pPr lvl="0"/>
            <a:endParaRPr lang="en-US" dirty="0">
              <a:solidFill>
                <a:srgbClr val="FF0000"/>
              </a:solidFill>
            </a:endParaRPr>
          </a:p>
        </p:txBody>
      </p:sp>
      <p:sp>
        <p:nvSpPr>
          <p:cNvPr id="4" name="Title 8"/>
          <p:cNvSpPr txBox="1">
            <a:spLocks/>
          </p:cNvSpPr>
          <p:nvPr/>
        </p:nvSpPr>
        <p:spPr>
          <a:xfrm>
            <a:off x="352338" y="713065"/>
            <a:ext cx="6237514" cy="486562"/>
          </a:xfrm>
          <a:prstGeom prst="rect">
            <a:avLst/>
          </a:prstGeom>
        </p:spPr>
        <p:txBody>
          <a:bodyPr/>
          <a:lstStyle>
            <a:lvl1pPr algn="l" defTabSz="457200" rtl="0" eaLnBrk="1" latinLnBrk="0" hangingPunct="1">
              <a:lnSpc>
                <a:spcPct val="80000"/>
              </a:lnSpc>
              <a:spcBef>
                <a:spcPct val="0"/>
              </a:spcBef>
              <a:buNone/>
              <a:defRPr sz="3200" b="1" i="0" kern="1200">
                <a:solidFill>
                  <a:srgbClr val="70BB50"/>
                </a:solidFill>
                <a:latin typeface="Myriad Roman"/>
                <a:ea typeface="+mj-ea"/>
                <a:cs typeface="Myriad Roman"/>
              </a:defRPr>
            </a:lvl1pPr>
          </a:lstStyle>
          <a:p>
            <a:r>
              <a:rPr lang="en-US" dirty="0" smtClean="0"/>
              <a:t>Inspectors</a:t>
            </a:r>
            <a:endParaRPr lang="en-US" dirty="0"/>
          </a:p>
        </p:txBody>
      </p:sp>
      <p:pic>
        <p:nvPicPr>
          <p:cNvPr id="2" name="Picture 1"/>
          <p:cNvPicPr>
            <a:picLocks noChangeAspect="1"/>
          </p:cNvPicPr>
          <p:nvPr/>
        </p:nvPicPr>
        <p:blipFill rotWithShape="1">
          <a:blip r:embed="rId3"/>
          <a:srcRect b="4057"/>
          <a:stretch/>
        </p:blipFill>
        <p:spPr>
          <a:xfrm>
            <a:off x="6589852" y="0"/>
            <a:ext cx="2554148" cy="4840448"/>
          </a:xfrm>
          <a:prstGeom prst="rect">
            <a:avLst/>
          </a:prstGeom>
        </p:spPr>
      </p:pic>
      <p:cxnSp>
        <p:nvCxnSpPr>
          <p:cNvPr id="6" name="Straight Connector 5"/>
          <p:cNvCxnSpPr/>
          <p:nvPr/>
        </p:nvCxnSpPr>
        <p:spPr>
          <a:xfrm>
            <a:off x="6589852" y="0"/>
            <a:ext cx="0" cy="4840448"/>
          </a:xfrm>
          <a:prstGeom prst="line">
            <a:avLst/>
          </a:prstGeom>
          <a:ln w="57150">
            <a:solidFill>
              <a:srgbClr val="EF7129"/>
            </a:solidFill>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75760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smtClean="0"/>
              <a:t>Home Inspections</a:t>
            </a:r>
            <a:endParaRPr lang="en-US" dirty="0"/>
          </a:p>
        </p:txBody>
      </p:sp>
      <p:sp>
        <p:nvSpPr>
          <p:cNvPr id="12" name="Text Placeholder 11"/>
          <p:cNvSpPr>
            <a:spLocks noGrp="1"/>
          </p:cNvSpPr>
          <p:nvPr>
            <p:ph type="body" sz="quarter" idx="10"/>
          </p:nvPr>
        </p:nvSpPr>
        <p:spPr/>
        <p:txBody>
          <a:bodyPr>
            <a:normAutofit fontScale="92500" lnSpcReduction="10000"/>
          </a:bodyPr>
          <a:lstStyle/>
          <a:p>
            <a:r>
              <a:rPr lang="en-US" dirty="0" smtClean="0"/>
              <a:t>When a participant is approved, and receives a Housing Choice Voucher, one of the requirements is that the </a:t>
            </a:r>
            <a:r>
              <a:rPr lang="en-US" dirty="0" smtClean="0"/>
              <a:t>unit </a:t>
            </a:r>
            <a:r>
              <a:rPr lang="en-US" dirty="0" smtClean="0"/>
              <a:t>passes a Housing Quality Standard (HQS) inspection before the rental assistance will begin.</a:t>
            </a:r>
          </a:p>
          <a:p>
            <a:r>
              <a:rPr lang="en-US" dirty="0" smtClean="0"/>
              <a:t>The HQS inspection will also be conducted on an Annual basis as long as the </a:t>
            </a:r>
            <a:r>
              <a:rPr lang="en-US" dirty="0" smtClean="0"/>
              <a:t>tenant </a:t>
            </a:r>
            <a:r>
              <a:rPr lang="en-US" dirty="0" smtClean="0"/>
              <a:t>is receiving rental assistance for that </a:t>
            </a:r>
            <a:r>
              <a:rPr lang="en-US" dirty="0" smtClean="0"/>
              <a:t>unit</a:t>
            </a:r>
            <a:r>
              <a:rPr lang="en-US" dirty="0" smtClean="0"/>
              <a:t>.</a:t>
            </a:r>
          </a:p>
          <a:p>
            <a:r>
              <a:rPr lang="en-US" dirty="0" smtClean="0"/>
              <a:t>These inspections are conducted by Fresno Housing’s certified HQS inspectors. </a:t>
            </a:r>
          </a:p>
          <a:p>
            <a:endParaRPr lang="en-US" dirty="0" smtClean="0"/>
          </a:p>
        </p:txBody>
      </p:sp>
    </p:spTree>
    <p:custDataLst>
      <p:tags r:id="rId1"/>
    </p:custDataLst>
    <p:extLst>
      <p:ext uri="{BB962C8B-B14F-4D97-AF65-F5344CB8AC3E}">
        <p14:creationId xmlns:p14="http://schemas.microsoft.com/office/powerpoint/2010/main" val="3500836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Thank you!</a:t>
            </a:r>
            <a:endParaRPr lang="en-US" dirty="0"/>
          </a:p>
        </p:txBody>
      </p:sp>
      <p:sp>
        <p:nvSpPr>
          <p:cNvPr id="10" name="Text Placeholder 9"/>
          <p:cNvSpPr>
            <a:spLocks noGrp="1"/>
          </p:cNvSpPr>
          <p:nvPr>
            <p:ph type="body" sz="quarter" idx="10"/>
          </p:nvPr>
        </p:nvSpPr>
        <p:spPr/>
        <p:txBody>
          <a:bodyPr>
            <a:normAutofit/>
          </a:bodyPr>
          <a:lstStyle/>
          <a:p>
            <a:pPr marL="0" indent="0">
              <a:buNone/>
            </a:pPr>
            <a:endParaRPr lang="en-US" dirty="0" smtClean="0"/>
          </a:p>
          <a:p>
            <a:endParaRPr lang="en-US" dirty="0"/>
          </a:p>
          <a:p>
            <a:pPr marL="0" indent="0">
              <a:buNone/>
            </a:pPr>
            <a:endParaRPr lang="en-US" dirty="0" smtClean="0"/>
          </a:p>
          <a:p>
            <a:endParaRPr lang="en-US" dirty="0"/>
          </a:p>
        </p:txBody>
      </p:sp>
      <p:sp>
        <p:nvSpPr>
          <p:cNvPr id="2" name="Picture Placeholder 1"/>
          <p:cNvSpPr>
            <a:spLocks noGrp="1"/>
          </p:cNvSpPr>
          <p:nvPr>
            <p:ph type="pic" sz="quarter" idx="11"/>
          </p:nvPr>
        </p:nvSpPr>
        <p:spPr/>
      </p:sp>
      <p:sp>
        <p:nvSpPr>
          <p:cNvPr id="4" name="Rectangle 3"/>
          <p:cNvSpPr/>
          <p:nvPr/>
        </p:nvSpPr>
        <p:spPr>
          <a:xfrm>
            <a:off x="6766560" y="-8389"/>
            <a:ext cx="2377440" cy="484414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9"/>
          <p:cNvSpPr txBox="1">
            <a:spLocks/>
          </p:cNvSpPr>
          <p:nvPr/>
        </p:nvSpPr>
        <p:spPr>
          <a:xfrm>
            <a:off x="457200" y="1227591"/>
            <a:ext cx="6237514" cy="3569552"/>
          </a:xfrm>
          <a:prstGeom prst="rect">
            <a:avLst/>
          </a:prstGeom>
        </p:spPr>
        <p:txBody>
          <a:bodyPr vert="horz" lIns="91440" tIns="45720" rIns="91440" bIns="45720" rtlCol="0">
            <a:normAutofit/>
          </a:bodyPr>
          <a:lstStyle>
            <a:lvl1pPr marL="228600" indent="-228600" algn="l" defTabSz="457200" rtl="0" eaLnBrk="1" latinLnBrk="0" hangingPunct="1">
              <a:lnSpc>
                <a:spcPct val="110000"/>
              </a:lnSpc>
              <a:spcBef>
                <a:spcPts val="900"/>
              </a:spcBef>
              <a:buClr>
                <a:srgbClr val="70BB50"/>
              </a:buClr>
              <a:buFont typeface="Arial"/>
              <a:buChar char="•"/>
              <a:defRPr sz="2400" b="0" i="0" kern="1200">
                <a:solidFill>
                  <a:srgbClr val="5D5F65"/>
                </a:solidFill>
                <a:latin typeface="Palatino"/>
                <a:ea typeface="+mn-ea"/>
                <a:cs typeface="Palatino"/>
              </a:defRPr>
            </a:lvl1pPr>
            <a:lvl2pPr marL="685800" indent="-228600" algn="l" defTabSz="457200" rtl="0" eaLnBrk="1" latinLnBrk="0" hangingPunct="1">
              <a:lnSpc>
                <a:spcPct val="100000"/>
              </a:lnSpc>
              <a:spcBef>
                <a:spcPts val="900"/>
              </a:spcBef>
              <a:buClr>
                <a:srgbClr val="5D5F65"/>
              </a:buClr>
              <a:buFont typeface="Arial"/>
              <a:buChar char="–"/>
              <a:defRPr sz="2000" b="0" i="0" kern="1200">
                <a:solidFill>
                  <a:srgbClr val="5D5F65"/>
                </a:solidFill>
                <a:latin typeface="Myriad Roman"/>
                <a:ea typeface="+mn-ea"/>
                <a:cs typeface="Myriad Roman"/>
              </a:defRPr>
            </a:lvl2pPr>
            <a:lvl3pPr marL="914400" indent="-228600" algn="l" defTabSz="457200" rtl="0" eaLnBrk="1" latinLnBrk="0" hangingPunct="1">
              <a:lnSpc>
                <a:spcPct val="100000"/>
              </a:lnSpc>
              <a:spcBef>
                <a:spcPts val="900"/>
              </a:spcBef>
              <a:buFont typeface="Arial"/>
              <a:buChar char="•"/>
              <a:defRPr sz="1800" b="0" i="1" kern="1200">
                <a:solidFill>
                  <a:srgbClr val="5D5F65"/>
                </a:solidFill>
                <a:latin typeface="Palatino"/>
                <a:ea typeface="+mn-ea"/>
                <a:cs typeface="Palatino"/>
              </a:defRPr>
            </a:lvl3pPr>
            <a:lvl4pPr marL="1600200" indent="-228600" algn="l" defTabSz="457200" rtl="0" eaLnBrk="1" latinLnBrk="0" hangingPunct="1">
              <a:lnSpc>
                <a:spcPct val="100000"/>
              </a:lnSpc>
              <a:spcBef>
                <a:spcPts val="900"/>
              </a:spcBef>
              <a:buFont typeface="Arial"/>
              <a:buChar char="–"/>
              <a:defRPr sz="1600" b="0" i="1" kern="1200">
                <a:solidFill>
                  <a:srgbClr val="5D5F65"/>
                </a:solidFill>
                <a:latin typeface="Myriad Roman"/>
                <a:ea typeface="+mn-ea"/>
                <a:cs typeface="Myriad Roman"/>
              </a:defRPr>
            </a:lvl4pPr>
            <a:lvl5pPr marL="2057400" indent="-228600" algn="l" defTabSz="457200" rtl="0" eaLnBrk="1" latinLnBrk="0" hangingPunct="1">
              <a:lnSpc>
                <a:spcPct val="100000"/>
              </a:lnSpc>
              <a:spcBef>
                <a:spcPts val="900"/>
              </a:spcBef>
              <a:buFont typeface="Arial"/>
              <a:buChar char="»"/>
              <a:defRPr sz="1400" b="0" i="0" kern="1200">
                <a:solidFill>
                  <a:srgbClr val="5D5F65"/>
                </a:solidFill>
                <a:latin typeface="Myriad Roman"/>
                <a:ea typeface="+mn-ea"/>
                <a:cs typeface="Myriad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smtClean="0"/>
              <a:t>If you have questions or would like additional information regarding the Inspection process, please contact us at (559</a:t>
            </a:r>
            <a:r>
              <a:rPr lang="en-US" dirty="0" smtClean="0"/>
              <a:t>) 443-8400 x 5621</a:t>
            </a:r>
            <a:endParaRPr lang="en-US" dirty="0" smtClean="0">
              <a:solidFill>
                <a:srgbClr val="FF0000"/>
              </a:solidFill>
            </a:endParaRPr>
          </a:p>
          <a:p>
            <a:pPr marL="0" indent="0" algn="ctr">
              <a:buNone/>
            </a:pPr>
            <a:r>
              <a:rPr lang="en-US" dirty="0" smtClean="0"/>
              <a:t>hcvinspections@fresnohousing.org</a:t>
            </a:r>
          </a:p>
          <a:p>
            <a:pPr marL="0" indent="0" algn="ctr">
              <a:buNone/>
            </a:pPr>
            <a:r>
              <a:rPr lang="en-US" dirty="0" smtClean="0"/>
              <a:t>Visit us at www.fresnohousing.org</a:t>
            </a:r>
          </a:p>
          <a:p>
            <a:pPr marL="0" indent="0">
              <a:buFont typeface="Arial"/>
              <a:buNone/>
            </a:pPr>
            <a:endParaRPr lang="en-US" dirty="0" smtClean="0"/>
          </a:p>
          <a:p>
            <a:endParaRPr lang="en-US" dirty="0" smtClean="0"/>
          </a:p>
          <a:p>
            <a:pPr marL="0" indent="0">
              <a:buFont typeface="Arial"/>
              <a:buNone/>
            </a:pPr>
            <a:endParaRPr lang="en-US" dirty="0" smtClean="0"/>
          </a:p>
          <a:p>
            <a:endParaRPr lang="en-US" dirty="0"/>
          </a:p>
        </p:txBody>
      </p:sp>
      <p:pic>
        <p:nvPicPr>
          <p:cNvPr id="3" name="Picture 2"/>
          <p:cNvPicPr>
            <a:picLocks noChangeAspect="1"/>
          </p:cNvPicPr>
          <p:nvPr/>
        </p:nvPicPr>
        <p:blipFill>
          <a:blip r:embed="rId3"/>
          <a:stretch>
            <a:fillRect/>
          </a:stretch>
        </p:blipFill>
        <p:spPr>
          <a:xfrm>
            <a:off x="6766560" y="-16778"/>
            <a:ext cx="2383743" cy="4846740"/>
          </a:xfrm>
          <a:prstGeom prst="rect">
            <a:avLst/>
          </a:prstGeom>
        </p:spPr>
      </p:pic>
    </p:spTree>
    <p:custDataLst>
      <p:tags r:id="rId1"/>
    </p:custDataLst>
    <p:extLst>
      <p:ext uri="{BB962C8B-B14F-4D97-AF65-F5344CB8AC3E}">
        <p14:creationId xmlns:p14="http://schemas.microsoft.com/office/powerpoint/2010/main" val="170861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Upon Arrival</a:t>
            </a:r>
            <a:endParaRPr lang="en-US" dirty="0"/>
          </a:p>
        </p:txBody>
      </p:sp>
      <p:sp>
        <p:nvSpPr>
          <p:cNvPr id="10" name="Text Placeholder 9"/>
          <p:cNvSpPr>
            <a:spLocks noGrp="1"/>
          </p:cNvSpPr>
          <p:nvPr>
            <p:ph type="body" sz="quarter" idx="10"/>
          </p:nvPr>
        </p:nvSpPr>
        <p:spPr/>
        <p:txBody>
          <a:bodyPr>
            <a:normAutofit fontScale="85000" lnSpcReduction="20000"/>
          </a:bodyPr>
          <a:lstStyle/>
          <a:p>
            <a:pPr marL="0" indent="0">
              <a:buNone/>
            </a:pPr>
            <a:r>
              <a:rPr lang="en-US" dirty="0" smtClean="0"/>
              <a:t>The </a:t>
            </a:r>
            <a:r>
              <a:rPr lang="en-US" dirty="0" smtClean="0"/>
              <a:t>inspector </a:t>
            </a:r>
            <a:r>
              <a:rPr lang="en-US" dirty="0" smtClean="0"/>
              <a:t>will verify the following information:</a:t>
            </a:r>
          </a:p>
          <a:p>
            <a:r>
              <a:rPr lang="en-US" dirty="0" smtClean="0"/>
              <a:t>The name of the person at the door, and if they are over the age of 18. (I.D. may be required)</a:t>
            </a:r>
          </a:p>
          <a:p>
            <a:r>
              <a:rPr lang="en-US" dirty="0" smtClean="0"/>
              <a:t>The residents current phone number, and email address, if applicable.</a:t>
            </a:r>
          </a:p>
          <a:p>
            <a:r>
              <a:rPr lang="en-US" dirty="0" smtClean="0"/>
              <a:t>If they have any pest control issues that may prohibit us from entering </a:t>
            </a:r>
            <a:r>
              <a:rPr lang="en-US" dirty="0" smtClean="0"/>
              <a:t>(</a:t>
            </a:r>
            <a:r>
              <a:rPr lang="en-US" dirty="0" smtClean="0"/>
              <a:t>e.g.</a:t>
            </a:r>
            <a:r>
              <a:rPr lang="en-US" dirty="0" smtClean="0"/>
              <a:t>, </a:t>
            </a:r>
            <a:r>
              <a:rPr lang="en-US" dirty="0" smtClean="0"/>
              <a:t>bed bugs).</a:t>
            </a:r>
          </a:p>
          <a:p>
            <a:r>
              <a:rPr lang="en-US" dirty="0" smtClean="0"/>
              <a:t>Who is responsible for the payment of the water, sewer, garbage, and utilities.</a:t>
            </a:r>
          </a:p>
          <a:p>
            <a:r>
              <a:rPr lang="en-US" dirty="0" smtClean="0"/>
              <a:t>Who supplied the appliances.</a:t>
            </a:r>
          </a:p>
          <a:p>
            <a:endParaRPr lang="en-US" dirty="0"/>
          </a:p>
          <a:p>
            <a:endParaRPr lang="en-US" dirty="0"/>
          </a:p>
        </p:txBody>
      </p:sp>
      <p:pic>
        <p:nvPicPr>
          <p:cNvPr id="5" name="Picture Placeholder 4"/>
          <p:cNvPicPr>
            <a:picLocks noGrp="1" noChangeAspect="1"/>
          </p:cNvPicPr>
          <p:nvPr>
            <p:ph type="pic" sz="quarter" idx="11"/>
          </p:nvPr>
        </p:nvPicPr>
        <p:blipFill>
          <a:blip r:embed="rId3"/>
          <a:srcRect l="12241" r="12241"/>
          <a:stretch>
            <a:fillRect/>
          </a:stretch>
        </p:blipFill>
        <p:spPr>
          <a:prstGeom prst="rect">
            <a:avLst/>
          </a:prstGeom>
        </p:spPr>
      </p:pic>
    </p:spTree>
    <p:custDataLst>
      <p:tags r:id="rId1"/>
    </p:custDataLst>
    <p:extLst>
      <p:ext uri="{BB962C8B-B14F-4D97-AF65-F5344CB8AC3E}">
        <p14:creationId xmlns:p14="http://schemas.microsoft.com/office/powerpoint/2010/main" val="307705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Front Door</a:t>
            </a:r>
            <a:endParaRPr lang="en-US" dirty="0"/>
          </a:p>
        </p:txBody>
      </p:sp>
      <p:sp>
        <p:nvSpPr>
          <p:cNvPr id="10" name="Text Placeholder 9"/>
          <p:cNvSpPr>
            <a:spLocks noGrp="1"/>
          </p:cNvSpPr>
          <p:nvPr>
            <p:ph type="body" sz="quarter" idx="10"/>
          </p:nvPr>
        </p:nvSpPr>
        <p:spPr/>
        <p:txBody>
          <a:bodyPr>
            <a:normAutofit fontScale="85000" lnSpcReduction="10000"/>
          </a:bodyPr>
          <a:lstStyle/>
          <a:p>
            <a:r>
              <a:rPr lang="en-US" dirty="0" smtClean="0"/>
              <a:t>Door must open/close properly, have secure hinges, a smooth and finished frame, free of cutting hazards.</a:t>
            </a:r>
          </a:p>
          <a:p>
            <a:r>
              <a:rPr lang="en-US" dirty="0" smtClean="0"/>
              <a:t>Locks:</a:t>
            </a:r>
          </a:p>
          <a:p>
            <a:pPr lvl="1"/>
            <a:r>
              <a:rPr lang="en-US" dirty="0" smtClean="0"/>
              <a:t>Must lock and unlock without restrictions.  A single keyed deadbolt is preferred.  The </a:t>
            </a:r>
            <a:r>
              <a:rPr lang="en-US" dirty="0" smtClean="0"/>
              <a:t>tenant </a:t>
            </a:r>
            <a:r>
              <a:rPr lang="en-US" dirty="0" smtClean="0"/>
              <a:t>must be able to exit the </a:t>
            </a:r>
            <a:r>
              <a:rPr lang="en-US" dirty="0" smtClean="0"/>
              <a:t>unit </a:t>
            </a:r>
            <a:r>
              <a:rPr lang="en-US" dirty="0" smtClean="0"/>
              <a:t>without the use of a key.</a:t>
            </a:r>
            <a:endParaRPr lang="en-US" dirty="0"/>
          </a:p>
          <a:p>
            <a:r>
              <a:rPr lang="en-US" dirty="0" smtClean="0"/>
              <a:t>Light through the door frame:</a:t>
            </a:r>
          </a:p>
          <a:p>
            <a:pPr lvl="1"/>
            <a:r>
              <a:rPr lang="en-US" dirty="0" smtClean="0"/>
              <a:t>This would be an indicator that the door may not have proper weather-stripping, or secure hinges, which would be noted by the Inspector as a finding.</a:t>
            </a:r>
            <a:endParaRPr lang="en-US" dirty="0"/>
          </a:p>
          <a:p>
            <a:endParaRPr lang="en-US" dirty="0"/>
          </a:p>
        </p:txBody>
      </p:sp>
      <p:pic>
        <p:nvPicPr>
          <p:cNvPr id="1026" name="Picture 2" descr="Vinyl Apartment Door numbers apartment number front door | Etsy"/>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451" r="25451"/>
          <a:stretch>
            <a:fillRect/>
          </a:stretch>
        </p:blipFill>
        <p:spPr bwMode="auto">
          <a:xfrm>
            <a:off x="6765925" y="0"/>
            <a:ext cx="2378075" cy="484346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5786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7894" y="-321841"/>
            <a:ext cx="6237514" cy="1227591"/>
          </a:xfrm>
        </p:spPr>
        <p:txBody>
          <a:bodyPr/>
          <a:lstStyle/>
          <a:p>
            <a:r>
              <a:rPr lang="en-US" dirty="0" smtClean="0"/>
              <a:t>Lights and Electrical Outlets</a:t>
            </a:r>
            <a:endParaRPr lang="en-US" dirty="0"/>
          </a:p>
        </p:txBody>
      </p:sp>
      <p:sp>
        <p:nvSpPr>
          <p:cNvPr id="4" name="Rectangle 3"/>
          <p:cNvSpPr/>
          <p:nvPr/>
        </p:nvSpPr>
        <p:spPr>
          <a:xfrm>
            <a:off x="6769916" y="0"/>
            <a:ext cx="2374084" cy="4813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50" name="Picture 2" descr="4K WiFI Electrical Outlet Hidden Camera"/>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33993" t="15734" r="33918" b="14911"/>
          <a:stretch/>
        </p:blipFill>
        <p:spPr bwMode="auto">
          <a:xfrm>
            <a:off x="7331978" y="2608976"/>
            <a:ext cx="1241571" cy="201335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6885395" y="172185"/>
            <a:ext cx="2143125" cy="2143125"/>
          </a:xfrm>
          <a:prstGeom prst="rect">
            <a:avLst/>
          </a:prstGeom>
        </p:spPr>
      </p:pic>
      <p:pic>
        <p:nvPicPr>
          <p:cNvPr id="2" name="Picture 1"/>
          <p:cNvPicPr>
            <a:picLocks noChangeAspect="1"/>
          </p:cNvPicPr>
          <p:nvPr/>
        </p:nvPicPr>
        <p:blipFill>
          <a:blip r:embed="rId5"/>
          <a:stretch>
            <a:fillRect/>
          </a:stretch>
        </p:blipFill>
        <p:spPr>
          <a:xfrm>
            <a:off x="369116" y="796212"/>
            <a:ext cx="6339848" cy="219075"/>
          </a:xfrm>
          <a:prstGeom prst="rect">
            <a:avLst/>
          </a:prstGeom>
        </p:spPr>
      </p:pic>
      <p:sp>
        <p:nvSpPr>
          <p:cNvPr id="5" name="Rectangle 4"/>
          <p:cNvSpPr/>
          <p:nvPr/>
        </p:nvSpPr>
        <p:spPr>
          <a:xfrm>
            <a:off x="369116" y="1166070"/>
            <a:ext cx="6306292" cy="12583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442051" y="988940"/>
            <a:ext cx="6327864" cy="3899752"/>
          </a:xfrm>
        </p:spPr>
        <p:txBody>
          <a:bodyPr>
            <a:normAutofit fontScale="55000" lnSpcReduction="20000"/>
          </a:bodyPr>
          <a:lstStyle/>
          <a:p>
            <a:pPr marL="0" indent="0">
              <a:buNone/>
            </a:pPr>
            <a:r>
              <a:rPr lang="en-US" dirty="0" smtClean="0"/>
              <a:t>Lights:</a:t>
            </a:r>
          </a:p>
          <a:p>
            <a:r>
              <a:rPr lang="en-US" dirty="0"/>
              <a:t>ALL light switches should work </a:t>
            </a:r>
            <a:r>
              <a:rPr lang="en-US" dirty="0" smtClean="0"/>
              <a:t>properly (not loose, or damaged, creating a hazard).</a:t>
            </a:r>
          </a:p>
          <a:p>
            <a:r>
              <a:rPr lang="en-US" dirty="0" smtClean="0"/>
              <a:t>ALL light fixtures must have bulbs, and be in working order (even if they are located in closets).  No exposed sockets.</a:t>
            </a:r>
          </a:p>
          <a:p>
            <a:r>
              <a:rPr lang="en-US" dirty="0" smtClean="0"/>
              <a:t>ALL switches need to have secure and properly installed covers.</a:t>
            </a:r>
          </a:p>
          <a:p>
            <a:pPr marL="0" indent="0">
              <a:buNone/>
            </a:pPr>
            <a:r>
              <a:rPr lang="en-US" dirty="0" smtClean="0"/>
              <a:t>Outlets:</a:t>
            </a:r>
            <a:endParaRPr lang="en-US" dirty="0"/>
          </a:p>
          <a:p>
            <a:r>
              <a:rPr lang="en-US" dirty="0" smtClean="0"/>
              <a:t>ALL outlets throughout the unit must be in working condition.</a:t>
            </a:r>
          </a:p>
          <a:p>
            <a:r>
              <a:rPr lang="en-US" dirty="0" smtClean="0"/>
              <a:t>Ensure </a:t>
            </a:r>
            <a:r>
              <a:rPr lang="en-US" dirty="0"/>
              <a:t>outlets are </a:t>
            </a:r>
            <a:r>
              <a:rPr lang="en-US" dirty="0" smtClean="0"/>
              <a:t>properly grounded </a:t>
            </a:r>
            <a:r>
              <a:rPr lang="en-US" dirty="0" smtClean="0"/>
              <a:t>(if it is a 3 </a:t>
            </a:r>
            <a:r>
              <a:rPr lang="en-US" dirty="0" smtClean="0"/>
              <a:t>prong outlets only).</a:t>
            </a:r>
          </a:p>
          <a:p>
            <a:r>
              <a:rPr lang="en-US" dirty="0" smtClean="0"/>
              <a:t>ALL </a:t>
            </a:r>
            <a:r>
              <a:rPr lang="en-US" dirty="0" smtClean="0"/>
              <a:t>outlets need to have secure and properly installed covers.</a:t>
            </a:r>
          </a:p>
          <a:p>
            <a:r>
              <a:rPr lang="en-US" dirty="0" smtClean="0"/>
              <a:t>Inspector will view the outlet for obvious signs of cracking, or burning.</a:t>
            </a:r>
          </a:p>
          <a:p>
            <a:r>
              <a:rPr lang="en-US" dirty="0" smtClean="0"/>
              <a:t>If the outlet is a Ground Fault Interrupter (GFI) outlet, the outlet must work properly and should be able to be set/reset manually.</a:t>
            </a:r>
          </a:p>
          <a:p>
            <a:pPr marL="0" indent="0">
              <a:buNone/>
            </a:pPr>
            <a:r>
              <a:rPr lang="en-US" sz="2200" dirty="0" smtClean="0"/>
              <a:t>Note: If home is occupied, tenants may be asked to move light furniture to check the outlets.</a:t>
            </a:r>
            <a:endParaRPr lang="en-US" sz="2200" dirty="0"/>
          </a:p>
        </p:txBody>
      </p:sp>
    </p:spTree>
    <p:custDataLst>
      <p:tags r:id="rId1"/>
    </p:custDataLst>
    <p:extLst>
      <p:ext uri="{BB962C8B-B14F-4D97-AF65-F5344CB8AC3E}">
        <p14:creationId xmlns:p14="http://schemas.microsoft.com/office/powerpoint/2010/main" val="15527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Smoke Detectors</a:t>
            </a:r>
            <a:endParaRPr lang="en-US" dirty="0"/>
          </a:p>
        </p:txBody>
      </p:sp>
      <p:sp>
        <p:nvSpPr>
          <p:cNvPr id="12" name="Text Placeholder 11"/>
          <p:cNvSpPr>
            <a:spLocks noGrp="1"/>
          </p:cNvSpPr>
          <p:nvPr>
            <p:ph type="body" sz="quarter" idx="10"/>
          </p:nvPr>
        </p:nvSpPr>
        <p:spPr>
          <a:xfrm>
            <a:off x="457200" y="1256912"/>
            <a:ext cx="6237514" cy="3587232"/>
          </a:xfrm>
        </p:spPr>
        <p:txBody>
          <a:bodyPr>
            <a:normAutofit fontScale="77500" lnSpcReduction="20000"/>
          </a:bodyPr>
          <a:lstStyle/>
          <a:p>
            <a:r>
              <a:rPr lang="en-US" dirty="0" smtClean="0"/>
              <a:t>ALL smoke detectors will be tested.</a:t>
            </a:r>
          </a:p>
          <a:p>
            <a:r>
              <a:rPr lang="en-US" dirty="0" smtClean="0"/>
              <a:t>Smoke detectors </a:t>
            </a:r>
            <a:r>
              <a:rPr lang="en-US" dirty="0" smtClean="0"/>
              <a:t>and carbon </a:t>
            </a:r>
            <a:r>
              <a:rPr lang="en-US" dirty="0"/>
              <a:t>m</a:t>
            </a:r>
            <a:r>
              <a:rPr lang="en-US" dirty="0" smtClean="0"/>
              <a:t>onoxide detectors must </a:t>
            </a:r>
            <a:r>
              <a:rPr lang="en-US" dirty="0" smtClean="0"/>
              <a:t>be properly installed in compliance with the local building codes, and/or as recommended by the manufacturer.</a:t>
            </a:r>
          </a:p>
          <a:p>
            <a:r>
              <a:rPr lang="en-US" dirty="0" smtClean="0"/>
              <a:t>The smoke alarms will be activated:</a:t>
            </a:r>
          </a:p>
          <a:p>
            <a:pPr lvl="1"/>
            <a:r>
              <a:rPr lang="en-US" dirty="0" smtClean="0"/>
              <a:t>In new construction, all the alarms should sound off at the same time.</a:t>
            </a:r>
          </a:p>
          <a:p>
            <a:pPr lvl="1"/>
            <a:r>
              <a:rPr lang="en-US" dirty="0" smtClean="0"/>
              <a:t>In older construction, the alarms will sound off individually. </a:t>
            </a:r>
          </a:p>
          <a:p>
            <a:pPr marL="0" indent="0">
              <a:buNone/>
            </a:pPr>
            <a:r>
              <a:rPr lang="en-US" dirty="0" smtClean="0"/>
              <a:t>Note: ALL smoke alarms that are installed in the home MUST be in working order.</a:t>
            </a:r>
          </a:p>
          <a:p>
            <a:endParaRPr lang="en-US" dirty="0" smtClean="0"/>
          </a:p>
          <a:p>
            <a:endParaRPr lang="en-US" dirty="0"/>
          </a:p>
          <a:p>
            <a:endParaRPr lang="en-US" dirty="0"/>
          </a:p>
        </p:txBody>
      </p:sp>
      <p:pic>
        <p:nvPicPr>
          <p:cNvPr id="3076" name="Picture 4" descr="Northumberland County Council - Timely reminder to test your smoke alarm"/>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33736" r="3373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0184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Interior Doors and Closets</a:t>
            </a:r>
            <a:endParaRPr lang="en-US" dirty="0"/>
          </a:p>
        </p:txBody>
      </p:sp>
      <p:sp>
        <p:nvSpPr>
          <p:cNvPr id="10" name="Text Placeholder 9"/>
          <p:cNvSpPr>
            <a:spLocks noGrp="1"/>
          </p:cNvSpPr>
          <p:nvPr>
            <p:ph type="body" sz="quarter" idx="10"/>
          </p:nvPr>
        </p:nvSpPr>
        <p:spPr/>
        <p:txBody>
          <a:bodyPr>
            <a:normAutofit fontScale="62500" lnSpcReduction="20000"/>
          </a:bodyPr>
          <a:lstStyle/>
          <a:p>
            <a:r>
              <a:rPr lang="en-US" dirty="0" smtClean="0"/>
              <a:t>Doors:</a:t>
            </a:r>
          </a:p>
          <a:p>
            <a:pPr lvl="1"/>
            <a:r>
              <a:rPr lang="en-US" dirty="0" smtClean="0"/>
              <a:t>Ensure ALL interior doors open and close as designed.</a:t>
            </a:r>
            <a:endParaRPr lang="en-US" dirty="0"/>
          </a:p>
          <a:p>
            <a:pPr lvl="1"/>
            <a:r>
              <a:rPr lang="en-US" dirty="0" smtClean="0"/>
              <a:t>Doors should not have loose/missing hinges, holes, or graffiti</a:t>
            </a:r>
          </a:p>
          <a:p>
            <a:r>
              <a:rPr lang="en-US" dirty="0" smtClean="0"/>
              <a:t>Closets:</a:t>
            </a:r>
          </a:p>
          <a:p>
            <a:pPr lvl="1"/>
            <a:r>
              <a:rPr lang="en-US" dirty="0" smtClean="0"/>
              <a:t>Ensure there are no flammable materials or hazardous substances stored inside the </a:t>
            </a:r>
            <a:r>
              <a:rPr lang="en-US" dirty="0" smtClean="0"/>
              <a:t>unit</a:t>
            </a:r>
            <a:r>
              <a:rPr lang="en-US" dirty="0" smtClean="0"/>
              <a:t>.</a:t>
            </a:r>
          </a:p>
          <a:p>
            <a:pPr lvl="1"/>
            <a:r>
              <a:rPr lang="en-US" dirty="0" smtClean="0"/>
              <a:t>Inspected to ensure there is not a lot of clutter or debris, which may encourage insect/rodent infestation and/or provide evidence of housekeeping deficiencies.</a:t>
            </a:r>
          </a:p>
          <a:p>
            <a:pPr lvl="1"/>
            <a:r>
              <a:rPr lang="en-US" dirty="0" smtClean="0"/>
              <a:t>Ensure no water staining or mold is found in the closets </a:t>
            </a:r>
            <a:r>
              <a:rPr lang="en-US" dirty="0" smtClean="0"/>
              <a:t>(e.g.</a:t>
            </a:r>
            <a:r>
              <a:rPr lang="en-US" dirty="0" smtClean="0"/>
              <a:t> </a:t>
            </a:r>
            <a:r>
              <a:rPr lang="en-US" dirty="0" smtClean="0"/>
              <a:t>shared wall with bathroom/kitchen/laundry room, which may indicate a water leak in another room, or the ceiling).</a:t>
            </a:r>
            <a:endParaRPr lang="en-US" dirty="0"/>
          </a:p>
          <a:p>
            <a:pPr marL="0" indent="0">
              <a:buNone/>
            </a:pPr>
            <a:r>
              <a:rPr lang="en-US" dirty="0" smtClean="0"/>
              <a:t>Note:  Closet doors are not a requirement to meet </a:t>
            </a:r>
            <a:r>
              <a:rPr lang="en-US" dirty="0" smtClean="0"/>
              <a:t>HQS. </a:t>
            </a:r>
            <a:r>
              <a:rPr lang="en-US" dirty="0" smtClean="0"/>
              <a:t>If closet doors are present in the unit, they MUST be installed and working properly.</a:t>
            </a:r>
          </a:p>
          <a:p>
            <a:pPr lvl="1"/>
            <a:endParaRPr lang="en-US" dirty="0"/>
          </a:p>
          <a:p>
            <a:endParaRPr lang="en-US" dirty="0"/>
          </a:p>
        </p:txBody>
      </p:sp>
      <p:pic>
        <p:nvPicPr>
          <p:cNvPr id="4098" name="Picture 2" descr="Promotion] HDB Full Solid Laminate Bedroom Door - Package of 3 Door / 4 Door  | Lazada Singapore"/>
          <p:cNvPicPr>
            <a:picLocks noGrp="1" noChangeAspect="1" noChangeArrowheads="1"/>
          </p:cNvPicPr>
          <p:nvPr>
            <p:ph type="pic" sz="quarter" idx="11"/>
          </p:nvPr>
        </p:nvPicPr>
        <p:blipFill rotWithShape="1">
          <a:blip r:embed="rId3">
            <a:extLst>
              <a:ext uri="{28A0092B-C50C-407E-A947-70E740481C1C}">
                <a14:useLocalDpi xmlns:a14="http://schemas.microsoft.com/office/drawing/2010/main" val="0"/>
              </a:ext>
            </a:extLst>
          </a:blip>
          <a:srcRect l="16829" t="-14645" r="23384" b="14645"/>
          <a:stretch/>
        </p:blipFill>
        <p:spPr bwMode="auto">
          <a:xfrm>
            <a:off x="6602136" y="-830510"/>
            <a:ext cx="2541864" cy="567095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6562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Electrical Panels</a:t>
            </a:r>
            <a:endParaRPr lang="en-US" dirty="0"/>
          </a:p>
        </p:txBody>
      </p:sp>
      <p:sp>
        <p:nvSpPr>
          <p:cNvPr id="10" name="Text Placeholder 9"/>
          <p:cNvSpPr>
            <a:spLocks noGrp="1"/>
          </p:cNvSpPr>
          <p:nvPr>
            <p:ph type="body" sz="quarter" idx="10"/>
          </p:nvPr>
        </p:nvSpPr>
        <p:spPr/>
        <p:txBody>
          <a:bodyPr>
            <a:normAutofit fontScale="92500" lnSpcReduction="10000"/>
          </a:bodyPr>
          <a:lstStyle/>
          <a:p>
            <a:r>
              <a:rPr lang="en-US" dirty="0" smtClean="0"/>
              <a:t>Panels should have properly installed </a:t>
            </a:r>
            <a:r>
              <a:rPr lang="en-US" dirty="0" smtClean="0"/>
              <a:t>door/cover.</a:t>
            </a:r>
            <a:endParaRPr lang="en-US" dirty="0" smtClean="0"/>
          </a:p>
          <a:p>
            <a:r>
              <a:rPr lang="en-US" dirty="0" smtClean="0"/>
              <a:t>Panel should not have holes or empty slots.  </a:t>
            </a:r>
            <a:r>
              <a:rPr lang="en-US" dirty="0" smtClean="0"/>
              <a:t>Slot may be covered </a:t>
            </a:r>
            <a:r>
              <a:rPr lang="en-US" dirty="0" smtClean="0"/>
              <a:t>with </a:t>
            </a:r>
            <a:r>
              <a:rPr lang="en-US" dirty="0" smtClean="0"/>
              <a:t>an electrical </a:t>
            </a:r>
            <a:r>
              <a:rPr lang="en-US" dirty="0" smtClean="0"/>
              <a:t>blank, if </a:t>
            </a:r>
            <a:r>
              <a:rPr lang="en-US" dirty="0" smtClean="0"/>
              <a:t>necessary.</a:t>
            </a:r>
            <a:endParaRPr lang="en-US" dirty="0" smtClean="0"/>
          </a:p>
          <a:p>
            <a:pPr marL="0" indent="0">
              <a:buNone/>
            </a:pPr>
            <a:r>
              <a:rPr lang="en-US" dirty="0" smtClean="0"/>
              <a:t>Note: Older homes that only have two hole pronged outlets throughout the home, NEED to have a test button in the electrical panel to indicate a ground.</a:t>
            </a:r>
          </a:p>
          <a:p>
            <a:endParaRPr lang="en-US" dirty="0"/>
          </a:p>
          <a:p>
            <a:pPr marL="0" indent="0">
              <a:buNone/>
            </a:pPr>
            <a:endParaRPr lang="en-US" dirty="0" smtClean="0"/>
          </a:p>
          <a:p>
            <a:endParaRPr lang="en-US" dirty="0"/>
          </a:p>
        </p:txBody>
      </p:sp>
      <p:pic>
        <p:nvPicPr>
          <p:cNvPr id="3" name="Picture Placeholder 2"/>
          <p:cNvPicPr>
            <a:picLocks noGrp="1" noChangeAspect="1"/>
          </p:cNvPicPr>
          <p:nvPr>
            <p:ph type="pic" sz="quarter" idx="11"/>
          </p:nvPr>
        </p:nvPicPr>
        <p:blipFill rotWithShape="1">
          <a:blip r:embed="rId3"/>
          <a:srcRect l="22759" t="173" r="11089" b="-173"/>
          <a:stretch/>
        </p:blipFill>
        <p:spPr>
          <a:prstGeom prst="rect">
            <a:avLst/>
          </a:prstGeom>
        </p:spPr>
      </p:pic>
    </p:spTree>
    <p:custDataLst>
      <p:tags r:id="rId1"/>
    </p:custDataLst>
    <p:extLst>
      <p:ext uri="{BB962C8B-B14F-4D97-AF65-F5344CB8AC3E}">
        <p14:creationId xmlns:p14="http://schemas.microsoft.com/office/powerpoint/2010/main" val="289560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Bathrooms</a:t>
            </a:r>
            <a:endParaRPr lang="en-US" dirty="0"/>
          </a:p>
        </p:txBody>
      </p:sp>
      <p:sp>
        <p:nvSpPr>
          <p:cNvPr id="10" name="Text Placeholder 9"/>
          <p:cNvSpPr>
            <a:spLocks noGrp="1"/>
          </p:cNvSpPr>
          <p:nvPr>
            <p:ph type="body" sz="quarter" idx="10"/>
          </p:nvPr>
        </p:nvSpPr>
        <p:spPr>
          <a:xfrm>
            <a:off x="457200" y="1235359"/>
            <a:ext cx="6237514" cy="3908141"/>
          </a:xfrm>
        </p:spPr>
        <p:txBody>
          <a:bodyPr>
            <a:normAutofit fontScale="47500" lnSpcReduction="20000"/>
          </a:bodyPr>
          <a:lstStyle/>
          <a:p>
            <a:r>
              <a:rPr lang="en-US" dirty="0" smtClean="0"/>
              <a:t>Water faucets/knobs need to work in both cold and hot settings</a:t>
            </a:r>
            <a:r>
              <a:rPr lang="en-US" dirty="0"/>
              <a:t>:</a:t>
            </a:r>
            <a:endParaRPr lang="en-US" dirty="0" smtClean="0"/>
          </a:p>
          <a:p>
            <a:pPr lvl="1"/>
            <a:r>
              <a:rPr lang="en-US" dirty="0" smtClean="0"/>
              <a:t>Faucets must not have water dripping or leaking when turned off </a:t>
            </a:r>
            <a:r>
              <a:rPr lang="en-US" dirty="0" smtClean="0"/>
              <a:t>properly.</a:t>
            </a:r>
            <a:endParaRPr lang="en-US" dirty="0" smtClean="0"/>
          </a:p>
          <a:p>
            <a:r>
              <a:rPr lang="en-US" dirty="0" smtClean="0"/>
              <a:t>Cabinets are opened to ensure:</a:t>
            </a:r>
          </a:p>
          <a:p>
            <a:pPr lvl="1"/>
            <a:r>
              <a:rPr lang="en-US" dirty="0" smtClean="0"/>
              <a:t>A properly installed P-Trap is </a:t>
            </a:r>
            <a:r>
              <a:rPr lang="en-US" dirty="0" smtClean="0"/>
              <a:t>present.</a:t>
            </a:r>
            <a:endParaRPr lang="en-US" dirty="0" smtClean="0"/>
          </a:p>
          <a:p>
            <a:pPr lvl="1"/>
            <a:r>
              <a:rPr lang="en-US" dirty="0" smtClean="0"/>
              <a:t>There are no leaking drain pipes, or damage from prior leaks.</a:t>
            </a:r>
          </a:p>
          <a:p>
            <a:pPr lvl="1"/>
            <a:r>
              <a:rPr lang="en-US" dirty="0" smtClean="0"/>
              <a:t>Cabinet doors have secure hinges, and are opening/closing properly.</a:t>
            </a:r>
          </a:p>
          <a:p>
            <a:r>
              <a:rPr lang="en-US" dirty="0" smtClean="0"/>
              <a:t>Toilets need to be flushing properly, secured to the flooring, and no signs of leaking.</a:t>
            </a:r>
          </a:p>
          <a:p>
            <a:r>
              <a:rPr lang="en-US" dirty="0" smtClean="0"/>
              <a:t>Showers need to be in working order including the following:</a:t>
            </a:r>
          </a:p>
          <a:p>
            <a:pPr lvl="1"/>
            <a:r>
              <a:rPr lang="en-US" dirty="0" smtClean="0"/>
              <a:t>Shower diverter (excessive water from the bottom faucet when shower head is engaged</a:t>
            </a:r>
            <a:r>
              <a:rPr lang="en-US" dirty="0" smtClean="0"/>
              <a:t>).</a:t>
            </a:r>
            <a:endParaRPr lang="en-US" dirty="0" smtClean="0"/>
          </a:p>
          <a:p>
            <a:pPr lvl="1"/>
            <a:r>
              <a:rPr lang="en-US" dirty="0" smtClean="0"/>
              <a:t>Shower heads should work properly and not have leaks or spray at </a:t>
            </a:r>
            <a:r>
              <a:rPr lang="en-US" dirty="0" smtClean="0"/>
              <a:t>fittings.</a:t>
            </a:r>
            <a:endParaRPr lang="en-US" dirty="0" smtClean="0"/>
          </a:p>
          <a:p>
            <a:pPr lvl="1"/>
            <a:r>
              <a:rPr lang="en-US" dirty="0" smtClean="0"/>
              <a:t>Shower walls should not have holes, cracks, missing tiles or caulking, which could allow water infiltration in to </a:t>
            </a:r>
            <a:r>
              <a:rPr lang="en-US" dirty="0" smtClean="0"/>
              <a:t>wall.</a:t>
            </a:r>
            <a:endParaRPr lang="en-US" dirty="0" smtClean="0"/>
          </a:p>
          <a:p>
            <a:r>
              <a:rPr lang="en-US" dirty="0" smtClean="0"/>
              <a:t>Ventilation fans are required only if there is no window to the exterior.  </a:t>
            </a:r>
          </a:p>
          <a:p>
            <a:pPr marL="0" indent="0">
              <a:buNone/>
            </a:pPr>
            <a:r>
              <a:rPr lang="en-US" dirty="0" smtClean="0"/>
              <a:t>Note:  All items installed in the bathroom must be in working order and free of damage.  Sinks/vanity secured to wall, if applicable.  No chipping or rust in sink, fixtures, fans, medicine </a:t>
            </a:r>
            <a:r>
              <a:rPr lang="en-US" dirty="0" smtClean="0"/>
              <a:t>cabinet.</a:t>
            </a:r>
            <a:endParaRPr lang="en-US" dirty="0" smtClean="0"/>
          </a:p>
          <a:p>
            <a:endParaRPr lang="en-US" dirty="0" smtClean="0"/>
          </a:p>
          <a:p>
            <a:endParaRPr lang="en-US" dirty="0" smtClean="0"/>
          </a:p>
          <a:p>
            <a:endParaRPr lang="en-US" dirty="0"/>
          </a:p>
          <a:p>
            <a:pPr marL="0" indent="0">
              <a:buNone/>
            </a:pPr>
            <a:endParaRPr lang="en-US" dirty="0" smtClean="0"/>
          </a:p>
          <a:p>
            <a:endParaRPr lang="en-US" dirty="0"/>
          </a:p>
        </p:txBody>
      </p:sp>
      <p:pic>
        <p:nvPicPr>
          <p:cNvPr id="6146" name="Picture 2" descr="Winner - Coolest Apartment Bathroom in Kansas City - LeasingKC"/>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33626" r="3362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85280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0"/>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resno Housing -- Gre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H PowerPoint (new) - GREEN" id="{10A80997-90A1-4CBE-BE69-4EFD87A956CB}" vid="{092AA25A-0ED3-4884-9AB4-278E45C024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FH PowerPoint - GREEN</Template>
  <TotalTime>1296</TotalTime>
  <Words>2001</Words>
  <Application>Microsoft Office PowerPoint</Application>
  <PresentationFormat>On-screen Show (16:9)</PresentationFormat>
  <Paragraphs>183</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Georgia</vt:lpstr>
      <vt:lpstr>Myriad Roman</vt:lpstr>
      <vt:lpstr>Palatino</vt:lpstr>
      <vt:lpstr>Fresno Housing -- Green</vt:lpstr>
      <vt:lpstr>Home Inspections</vt:lpstr>
      <vt:lpstr>Home Inspections</vt:lpstr>
      <vt:lpstr>Upon Arrival</vt:lpstr>
      <vt:lpstr>Front Door</vt:lpstr>
      <vt:lpstr>Lights and Electrical Outlets</vt:lpstr>
      <vt:lpstr>Smoke Detectors</vt:lpstr>
      <vt:lpstr>Interior Doors and Closets</vt:lpstr>
      <vt:lpstr>Electrical Panels</vt:lpstr>
      <vt:lpstr>Bathrooms</vt:lpstr>
      <vt:lpstr>Windows</vt:lpstr>
      <vt:lpstr>Kitchens</vt:lpstr>
      <vt:lpstr>Sliding Glass Doors</vt:lpstr>
      <vt:lpstr>Outdoor Area and Closets</vt:lpstr>
      <vt:lpstr>Water Heaters</vt:lpstr>
      <vt:lpstr>Furnace</vt:lpstr>
      <vt:lpstr>Cooling System</vt:lpstr>
      <vt:lpstr>Fixtures and Fans</vt:lpstr>
      <vt:lpstr>Outdoors</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Inspections</dc:title>
  <dc:creator>Damian Rivera</dc:creator>
  <cp:lastModifiedBy>Damian Rivera</cp:lastModifiedBy>
  <cp:revision>83</cp:revision>
  <cp:lastPrinted>2019-10-23T22:33:29Z</cp:lastPrinted>
  <dcterms:created xsi:type="dcterms:W3CDTF">2020-09-16T00:19:10Z</dcterms:created>
  <dcterms:modified xsi:type="dcterms:W3CDTF">2020-10-08T00:29:19Z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809E25F9-32E0-43BC-8C3B-22CCFFD2B75C</vt:lpwstr>
  </property>
  <property fmtid="{D5CDD505-2E9C-101B-9397-08002B2CF9AE}" pid="3" name="ArticulatePath">
    <vt:lpwstr>Home Inspections Video v1</vt:lpwstr>
  </property>
</Properties>
</file>